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tags/tag3.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30" r:id="rId1"/>
  </p:sldMasterIdLst>
  <p:notesMasterIdLst>
    <p:notesMasterId r:id="rId16"/>
  </p:notesMasterIdLst>
  <p:sldIdLst>
    <p:sldId id="256" r:id="rId2"/>
    <p:sldId id="258" r:id="rId3"/>
    <p:sldId id="2076137992" r:id="rId4"/>
    <p:sldId id="257" r:id="rId5"/>
    <p:sldId id="2076137996" r:id="rId6"/>
    <p:sldId id="2076137999" r:id="rId7"/>
    <p:sldId id="2076137993" r:id="rId8"/>
    <p:sldId id="2076138001" r:id="rId9"/>
    <p:sldId id="2076137994" r:id="rId10"/>
    <p:sldId id="2076138002" r:id="rId11"/>
    <p:sldId id="279" r:id="rId12"/>
    <p:sldId id="2076138000" r:id="rId13"/>
    <p:sldId id="2076137995" r:id="rId14"/>
    <p:sldId id="2076137998"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7AF0C61-1EEF-4E61-85EA-0444A710678E}" v="1" dt="2021-11-02T08:52:22.52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28" autoAdjust="0"/>
    <p:restoredTop sz="67344" autoAdjust="0"/>
  </p:normalViewPr>
  <p:slideViewPr>
    <p:cSldViewPr snapToGrid="0">
      <p:cViewPr varScale="1">
        <p:scale>
          <a:sx n="76" d="100"/>
          <a:sy n="76" d="100"/>
        </p:scale>
        <p:origin x="930" y="2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arsha Vardhan Simhadri" userId="8424f5c5-d98e-4dba-9a35-55ec38a7fb32" providerId="ADAL" clId="{B7AF0C61-1EEF-4E61-85EA-0444A710678E}"/>
    <pc:docChg chg="modSld">
      <pc:chgData name="Harsha Vardhan Simhadri" userId="8424f5c5-d98e-4dba-9a35-55ec38a7fb32" providerId="ADAL" clId="{B7AF0C61-1EEF-4E61-85EA-0444A710678E}" dt="2021-11-02T08:52:22.526" v="0"/>
      <pc:docMkLst>
        <pc:docMk/>
      </pc:docMkLst>
      <pc:sldChg chg="delSp modAnim">
        <pc:chgData name="Harsha Vardhan Simhadri" userId="8424f5c5-d98e-4dba-9a35-55ec38a7fb32" providerId="ADAL" clId="{B7AF0C61-1EEF-4E61-85EA-0444A710678E}" dt="2021-11-02T08:52:22.526" v="0"/>
        <pc:sldMkLst>
          <pc:docMk/>
          <pc:sldMk cId="496439478" sldId="256"/>
        </pc:sldMkLst>
        <pc:picChg chg="del">
          <ac:chgData name="Harsha Vardhan Simhadri" userId="8424f5c5-d98e-4dba-9a35-55ec38a7fb32" providerId="ADAL" clId="{B7AF0C61-1EEF-4E61-85EA-0444A710678E}" dt="2021-11-02T08:52:22.526" v="0"/>
          <ac:picMkLst>
            <pc:docMk/>
            <pc:sldMk cId="496439478" sldId="256"/>
            <ac:picMk id="9" creationId="{DC460556-D61B-4563-9AD6-FEF395D695F7}"/>
          </ac:picMkLst>
        </pc:picChg>
      </pc:sldChg>
      <pc:sldChg chg="delSp modAnim">
        <pc:chgData name="Harsha Vardhan Simhadri" userId="8424f5c5-d98e-4dba-9a35-55ec38a7fb32" providerId="ADAL" clId="{B7AF0C61-1EEF-4E61-85EA-0444A710678E}" dt="2021-11-02T08:52:22.526" v="0"/>
        <pc:sldMkLst>
          <pc:docMk/>
          <pc:sldMk cId="1123017995" sldId="257"/>
        </pc:sldMkLst>
        <pc:picChg chg="del">
          <ac:chgData name="Harsha Vardhan Simhadri" userId="8424f5c5-d98e-4dba-9a35-55ec38a7fb32" providerId="ADAL" clId="{B7AF0C61-1EEF-4E61-85EA-0444A710678E}" dt="2021-11-02T08:52:22.526" v="0"/>
          <ac:picMkLst>
            <pc:docMk/>
            <pc:sldMk cId="1123017995" sldId="257"/>
            <ac:picMk id="7" creationId="{EEBF14D9-A1F8-4E74-AD96-53F9CDA4E947}"/>
          </ac:picMkLst>
        </pc:picChg>
      </pc:sldChg>
      <pc:sldChg chg="delSp modAnim">
        <pc:chgData name="Harsha Vardhan Simhadri" userId="8424f5c5-d98e-4dba-9a35-55ec38a7fb32" providerId="ADAL" clId="{B7AF0C61-1EEF-4E61-85EA-0444A710678E}" dt="2021-11-02T08:52:22.526" v="0"/>
        <pc:sldMkLst>
          <pc:docMk/>
          <pc:sldMk cId="4100581938" sldId="258"/>
        </pc:sldMkLst>
        <pc:picChg chg="del">
          <ac:chgData name="Harsha Vardhan Simhadri" userId="8424f5c5-d98e-4dba-9a35-55ec38a7fb32" providerId="ADAL" clId="{B7AF0C61-1EEF-4E61-85EA-0444A710678E}" dt="2021-11-02T08:52:22.526" v="0"/>
          <ac:picMkLst>
            <pc:docMk/>
            <pc:sldMk cId="4100581938" sldId="258"/>
            <ac:picMk id="60" creationId="{99037EE3-32FE-4CE4-BBE8-503EF388F7BE}"/>
          </ac:picMkLst>
        </pc:picChg>
      </pc:sldChg>
      <pc:sldChg chg="delSp modAnim">
        <pc:chgData name="Harsha Vardhan Simhadri" userId="8424f5c5-d98e-4dba-9a35-55ec38a7fb32" providerId="ADAL" clId="{B7AF0C61-1EEF-4E61-85EA-0444A710678E}" dt="2021-11-02T08:52:22.526" v="0"/>
        <pc:sldMkLst>
          <pc:docMk/>
          <pc:sldMk cId="42370148" sldId="2076137992"/>
        </pc:sldMkLst>
        <pc:picChg chg="del">
          <ac:chgData name="Harsha Vardhan Simhadri" userId="8424f5c5-d98e-4dba-9a35-55ec38a7fb32" providerId="ADAL" clId="{B7AF0C61-1EEF-4E61-85EA-0444A710678E}" dt="2021-11-02T08:52:22.526" v="0"/>
          <ac:picMkLst>
            <pc:docMk/>
            <pc:sldMk cId="42370148" sldId="2076137992"/>
            <ac:picMk id="5" creationId="{39E40B0D-A43B-4352-BEB9-A20BBE43C18D}"/>
          </ac:picMkLst>
        </pc:picChg>
      </pc:sldChg>
      <pc:sldChg chg="delSp modAnim">
        <pc:chgData name="Harsha Vardhan Simhadri" userId="8424f5c5-d98e-4dba-9a35-55ec38a7fb32" providerId="ADAL" clId="{B7AF0C61-1EEF-4E61-85EA-0444A710678E}" dt="2021-11-02T08:52:22.526" v="0"/>
        <pc:sldMkLst>
          <pc:docMk/>
          <pc:sldMk cId="1529189985" sldId="2076137996"/>
        </pc:sldMkLst>
        <pc:picChg chg="del">
          <ac:chgData name="Harsha Vardhan Simhadri" userId="8424f5c5-d98e-4dba-9a35-55ec38a7fb32" providerId="ADAL" clId="{B7AF0C61-1EEF-4E61-85EA-0444A710678E}" dt="2021-11-02T08:52:22.526" v="0"/>
          <ac:picMkLst>
            <pc:docMk/>
            <pc:sldMk cId="1529189985" sldId="2076137996"/>
            <ac:picMk id="4" creationId="{DBD01BCE-B8BF-42A2-9B7F-43CA5EAEC0B8}"/>
          </ac:picMkLst>
        </pc:picChg>
      </pc:sldChg>
      <pc:sldChg chg="delSp modAnim">
        <pc:chgData name="Harsha Vardhan Simhadri" userId="8424f5c5-d98e-4dba-9a35-55ec38a7fb32" providerId="ADAL" clId="{B7AF0C61-1EEF-4E61-85EA-0444A710678E}" dt="2021-11-02T08:52:22.526" v="0"/>
        <pc:sldMkLst>
          <pc:docMk/>
          <pc:sldMk cId="959000284" sldId="2076137999"/>
        </pc:sldMkLst>
        <pc:picChg chg="del">
          <ac:chgData name="Harsha Vardhan Simhadri" userId="8424f5c5-d98e-4dba-9a35-55ec38a7fb32" providerId="ADAL" clId="{B7AF0C61-1EEF-4E61-85EA-0444A710678E}" dt="2021-11-02T08:52:22.526" v="0"/>
          <ac:picMkLst>
            <pc:docMk/>
            <pc:sldMk cId="959000284" sldId="2076137999"/>
            <ac:picMk id="4" creationId="{F10008DC-88B0-4791-91B9-DA75A7B20EB8}"/>
          </ac:picMkLst>
        </pc:picChg>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97BE629-3416-40D0-B5CD-EE3331328674}" type="datetimeFigureOut">
              <a:rPr lang="en-US" smtClean="0"/>
              <a:t>01-Nov-21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35486DE-8662-44B9-AEE3-74A1212499E2}" type="slidenum">
              <a:rPr lang="en-US" smtClean="0"/>
              <a:t>‹#›</a:t>
            </a:fld>
            <a:endParaRPr lang="en-US"/>
          </a:p>
        </p:txBody>
      </p:sp>
    </p:spTree>
    <p:extLst>
      <p:ext uri="{BB962C8B-B14F-4D97-AF65-F5344CB8AC3E}">
        <p14:creationId xmlns:p14="http://schemas.microsoft.com/office/powerpoint/2010/main" val="36673904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 I am harsha simhadri, and I will give an overview of the billion-scale ANNS challenge. The goal of this competition is encourage the development and understanding of indexing algorithms for ANNS that work at large scales representative of real-world use cases. The organization of this competition is a joint effort between researchers from several researchers from industry and academia. I want to thank for George for organizing the specialized hardware track, Martin for designing the evaluation framework, Matthijs for contributing baselines for tracks T1 and T3 as well as datasets, Ravi for providing baseline for track T2, and Artem, Dmitry, QI, Lucas for providing datasets and Gopal, Suhas and Jingdong for help with organizing. I also want to thank Microsoft Research for generous support in </a:t>
            </a:r>
            <a:r>
              <a:rPr lang="en-US" dirty="0" err="1"/>
              <a:t>origanizing</a:t>
            </a:r>
            <a:r>
              <a:rPr lang="en-US" dirty="0"/>
              <a:t> this competition including Azure credits for participants and organizers.</a:t>
            </a:r>
          </a:p>
        </p:txBody>
      </p:sp>
      <p:sp>
        <p:nvSpPr>
          <p:cNvPr id="4" name="Slide Number Placeholder 3"/>
          <p:cNvSpPr>
            <a:spLocks noGrp="1"/>
          </p:cNvSpPr>
          <p:nvPr>
            <p:ph type="sldNum" sz="quarter" idx="5"/>
          </p:nvPr>
        </p:nvSpPr>
        <p:spPr/>
        <p:txBody>
          <a:bodyPr/>
          <a:lstStyle/>
          <a:p>
            <a:fld id="{A35486DE-8662-44B9-AEE3-74A1212499E2}" type="slidenum">
              <a:rPr lang="en-US" smtClean="0"/>
              <a:t>1</a:t>
            </a:fld>
            <a:endParaRPr lang="en-US"/>
          </a:p>
        </p:txBody>
      </p:sp>
    </p:spTree>
    <p:extLst>
      <p:ext uri="{BB962C8B-B14F-4D97-AF65-F5344CB8AC3E}">
        <p14:creationId xmlns:p14="http://schemas.microsoft.com/office/powerpoint/2010/main" val="9315384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baseline in this case is the DiskANN algorithm which is a hybrid DRAM-SSD system built on top of a graph-based index. The idea here is to construct a low-diameter navigable graph over the points in the index that is stored on the SSD. The full precision vectors are also stored on the SSD alongside the graph index. A compressed representation of the vectors, using the PQ method, is stored in memory.</a:t>
            </a:r>
          </a:p>
          <a:p>
            <a:endParaRPr lang="en-US" dirty="0"/>
          </a:p>
          <a:p>
            <a:r>
              <a:rPr lang="en-US" dirty="0"/>
              <a:t>As is the case with a graph-based ANNS index, the basic search proceeds via a greedy search algorithm.</a:t>
            </a:r>
          </a:p>
          <a:p>
            <a:endParaRPr lang="en-US" dirty="0"/>
          </a:p>
          <a:p>
            <a:endParaRPr lang="en-US" dirty="0"/>
          </a:p>
          <a:p>
            <a:r>
              <a:rPr lang="en-US" dirty="0"/>
              <a:t>To further accelerate the graph traversal, we cache the most frequently access nodes in the graph in the memory</a:t>
            </a:r>
          </a:p>
        </p:txBody>
      </p:sp>
      <p:sp>
        <p:nvSpPr>
          <p:cNvPr id="4" name="Slide Number Placeholder 3"/>
          <p:cNvSpPr>
            <a:spLocks noGrp="1"/>
          </p:cNvSpPr>
          <p:nvPr>
            <p:ph type="sldNum" sz="quarter" idx="5"/>
          </p:nvPr>
        </p:nvSpPr>
        <p:spPr/>
        <p:txBody>
          <a:bodyPr/>
          <a:lstStyle/>
          <a:p>
            <a:fld id="{A35486DE-8662-44B9-AEE3-74A1212499E2}" type="slidenum">
              <a:rPr lang="en-US" smtClean="0"/>
              <a:t>10</a:t>
            </a:fld>
            <a:endParaRPr lang="en-US"/>
          </a:p>
        </p:txBody>
      </p:sp>
    </p:spTree>
    <p:extLst>
      <p:ext uri="{BB962C8B-B14F-4D97-AF65-F5344CB8AC3E}">
        <p14:creationId xmlns:p14="http://schemas.microsoft.com/office/powerpoint/2010/main" val="40821104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Akin to track 1, we plot QPS vs recall@10 on each dataset. In the plot here, we see the results for bigann-1B. We see that recall asymptotes to 100%. At the threshold of 1500QPS, we see that the recall@10 </a:t>
            </a:r>
            <a:r>
              <a:rPr lang="en-US" dirty="0" err="1"/>
              <a:t>achiebed</a:t>
            </a:r>
            <a:r>
              <a:rPr lang="en-US" dirty="0"/>
              <a:t> is 0.949. </a:t>
            </a:r>
            <a:r>
              <a:rPr lang="en-US" dirty="0" err="1"/>
              <a:t>Similary</a:t>
            </a:r>
            <a:r>
              <a:rPr lang="en-US" dirty="0"/>
              <a:t>, here is the table for the remaining dataset. As expected the cross-modal text2image1B remains hard.</a:t>
            </a:r>
          </a:p>
          <a:p>
            <a:endParaRPr lang="en-US" dirty="0"/>
          </a:p>
        </p:txBody>
      </p:sp>
      <p:sp>
        <p:nvSpPr>
          <p:cNvPr id="4" name="Slide Number Placeholder 3"/>
          <p:cNvSpPr>
            <a:spLocks noGrp="1"/>
          </p:cNvSpPr>
          <p:nvPr>
            <p:ph type="sldNum" sz="quarter" idx="5"/>
          </p:nvPr>
        </p:nvSpPr>
        <p:spPr/>
        <p:txBody>
          <a:bodyPr/>
          <a:lstStyle/>
          <a:p>
            <a:fld id="{A35486DE-8662-44B9-AEE3-74A1212499E2}" type="slidenum">
              <a:rPr lang="en-US" smtClean="0"/>
              <a:t>12</a:t>
            </a:fld>
            <a:endParaRPr lang="en-US"/>
          </a:p>
        </p:txBody>
      </p:sp>
    </p:spTree>
    <p:extLst>
      <p:ext uri="{BB962C8B-B14F-4D97-AF65-F5344CB8AC3E}">
        <p14:creationId xmlns:p14="http://schemas.microsoft.com/office/powerpoint/2010/main" val="41816921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Power measured using IPMI counters</a:t>
            </a:r>
          </a:p>
          <a:p>
            <a:endParaRPr lang="en-US" dirty="0"/>
          </a:p>
          <a:p>
            <a:r>
              <a:rPr lang="en-US" dirty="0"/>
              <a:t>Cost includes cost of hardware as well as cost of power over 5 year cycle.</a:t>
            </a:r>
          </a:p>
        </p:txBody>
      </p:sp>
      <p:sp>
        <p:nvSpPr>
          <p:cNvPr id="4" name="Slide Number Placeholder 3"/>
          <p:cNvSpPr>
            <a:spLocks noGrp="1"/>
          </p:cNvSpPr>
          <p:nvPr>
            <p:ph type="sldNum" sz="quarter" idx="5"/>
          </p:nvPr>
        </p:nvSpPr>
        <p:spPr/>
        <p:txBody>
          <a:bodyPr/>
          <a:lstStyle/>
          <a:p>
            <a:fld id="{A35486DE-8662-44B9-AEE3-74A1212499E2}" type="slidenum">
              <a:rPr lang="en-US" smtClean="0"/>
              <a:t>13</a:t>
            </a:fld>
            <a:endParaRPr lang="en-US"/>
          </a:p>
        </p:txBody>
      </p:sp>
    </p:spTree>
    <p:extLst>
      <p:ext uri="{BB962C8B-B14F-4D97-AF65-F5344CB8AC3E}">
        <p14:creationId xmlns:p14="http://schemas.microsoft.com/office/powerpoint/2010/main" val="34812447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35486DE-8662-44B9-AEE3-74A1212499E2}" type="slidenum">
              <a:rPr lang="en-US" smtClean="0"/>
              <a:t>14</a:t>
            </a:fld>
            <a:endParaRPr lang="en-US"/>
          </a:p>
        </p:txBody>
      </p:sp>
    </p:spTree>
    <p:extLst>
      <p:ext uri="{BB962C8B-B14F-4D97-AF65-F5344CB8AC3E}">
        <p14:creationId xmlns:p14="http://schemas.microsoft.com/office/powerpoint/2010/main" val="42347131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why ANNS? As you know, deep-learning based embeddings have become commonplace and powerful for many tasks. They are increasingly used at scale in search and recommendation applications like web or enterprise search and product recommendations.</a:t>
            </a:r>
          </a:p>
          <a:p>
            <a:endParaRPr lang="en-US" dirty="0"/>
          </a:p>
          <a:p>
            <a:r>
              <a:rPr lang="en-US" dirty="0"/>
              <a:t>In the framework of deep learning based search, ANNS is a critical component that serves as the first retrieval layer. Documents in the database, which could contain trillions of URLs or images, are encoded into a high dimensional space with hundreds of dimensions. Queries to the index are also encoded into the same space. </a:t>
            </a:r>
          </a:p>
          <a:p>
            <a:r>
              <a:rPr lang="en-US" dirty="0"/>
              <a:t>The first step in finding the documents relevant to the query is to retrieve the top-k geometrically nearest neighbors to the query. </a:t>
            </a:r>
          </a:p>
          <a:p>
            <a:r>
              <a:rPr lang="en-US" dirty="0"/>
              <a:t>As you know, exact retrieval of nearest neighbors in hundreds of dimensions is hard and effectively requires a linear scan through the database. </a:t>
            </a:r>
          </a:p>
          <a:p>
            <a:r>
              <a:rPr lang="en-US" dirty="0"/>
              <a:t>Therefore, we settle for approximate retrieval. </a:t>
            </a:r>
          </a:p>
          <a:p>
            <a:r>
              <a:rPr lang="en-US" dirty="0"/>
              <a:t>We measure the quality of the results using a statistic called recall which measures the fraction of output candidates that are in fact the true top-k nearest neighbors.</a:t>
            </a:r>
          </a:p>
          <a:p>
            <a:r>
              <a:rPr lang="en-US" dirty="0"/>
              <a:t>There is a tension between the accuracy or recall of an indexing algorithm and the recall it provides. The goals is to design algorithms that can push the recall vs query throughput curves higher.</a:t>
            </a:r>
          </a:p>
          <a:p>
            <a:endParaRPr lang="en-US" dirty="0"/>
          </a:p>
          <a:p>
            <a:endParaRPr lang="en-US" dirty="0"/>
          </a:p>
        </p:txBody>
      </p:sp>
      <p:sp>
        <p:nvSpPr>
          <p:cNvPr id="4" name="Slide Number Placeholder 3"/>
          <p:cNvSpPr>
            <a:spLocks noGrp="1"/>
          </p:cNvSpPr>
          <p:nvPr>
            <p:ph type="sldNum" sz="quarter" idx="5"/>
          </p:nvPr>
        </p:nvSpPr>
        <p:spPr/>
        <p:txBody>
          <a:bodyPr/>
          <a:lstStyle/>
          <a:p>
            <a:fld id="{A35486DE-8662-44B9-AEE3-74A1212499E2}" type="slidenum">
              <a:rPr lang="en-US" smtClean="0"/>
              <a:t>2</a:t>
            </a:fld>
            <a:endParaRPr lang="en-US"/>
          </a:p>
        </p:txBody>
      </p:sp>
    </p:spTree>
    <p:extLst>
      <p:ext uri="{BB962C8B-B14F-4D97-AF65-F5344CB8AC3E}">
        <p14:creationId xmlns:p14="http://schemas.microsoft.com/office/powerpoint/2010/main" val="9806698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67" rtl="0" eaLnBrk="1" fontAlgn="auto" latinLnBrk="0" hangingPunct="1">
              <a:lnSpc>
                <a:spcPct val="90000"/>
              </a:lnSpc>
              <a:spcBef>
                <a:spcPts val="0"/>
              </a:spcBef>
              <a:spcAft>
                <a:spcPts val="333"/>
              </a:spcAft>
              <a:buClrTx/>
              <a:buSzTx/>
              <a:buFontTx/>
              <a:buNone/>
              <a:tabLst/>
              <a:defRPr/>
            </a:pPr>
            <a:r>
              <a:rPr lang="en-US" dirty="0"/>
              <a:t>There is a rich history of work on this problem. There are several classes of algorithms based on trees, clustering, and hashing. Hashing based methods are widely appreciated as its possible to prove bounds on their recall as a function of index size and search complexity. However, since 2015, graph based algorithms have emerged as the empirical </a:t>
            </a:r>
            <a:r>
              <a:rPr lang="en-US" dirty="0" err="1"/>
              <a:t>SoTA</a:t>
            </a:r>
            <a:r>
              <a:rPr lang="en-US" dirty="0"/>
              <a:t> for ANNS and have been widely adopted in industry. Further, there are other research directions in this problem such as compressing the vectors that can reduce the footprint of many classes of indices.</a:t>
            </a:r>
          </a:p>
          <a:p>
            <a:pPr marL="0" marR="0" lvl="0" indent="0" algn="l" defTabSz="914367" rtl="0" eaLnBrk="1" fontAlgn="auto" latinLnBrk="0" hangingPunct="1">
              <a:lnSpc>
                <a:spcPct val="90000"/>
              </a:lnSpc>
              <a:spcBef>
                <a:spcPts val="0"/>
              </a:spcBef>
              <a:spcAft>
                <a:spcPts val="333"/>
              </a:spcAft>
              <a:buClrTx/>
              <a:buSzTx/>
              <a:buFontTx/>
              <a:buNone/>
              <a:tabLst/>
              <a:defRPr/>
            </a:pPr>
            <a:r>
              <a:rPr lang="en-US" dirty="0"/>
              <a:t>There is an active community of researchers benchmarking the latest implementation of these algorithms. Here is a plots from ann-benchmarks.com that compares the recall vs query throughput of various algorithms on a 1 million point image descriptor dataset.</a:t>
            </a:r>
          </a:p>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01-Nov-21 6:44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934796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brings us to the competition. As you recall from previous slide, most current evaluations like the one at ann-benchmarks.com focus on datasets that are about a million scale. But there increasingly  scenarios where embedding based retrieval techniques are being applied to datasets with billions or trillions of objects and more. For example, enabling web search via deep learning could require indices spanning hundreds of billions to trillions of vectors. Similar, searching large image databases for, say tagging certain content, could require indexing several billions of images and so on. </a:t>
            </a:r>
          </a:p>
          <a:p>
            <a:r>
              <a:rPr lang="en-US" dirty="0"/>
              <a:t>Therefore, we aim to encourage the development of algorithms that can index a billion points per machine. Larger indices can be sharded across several machines, with say a billion points per machine, and are not directly studied here. One of the reason why many of the current algorithms may not be efficient at billion scale is that they use in-memory data structures for answering ANNS queries. The embeddings for  billion points themselves might be 100GB (for 100xint8) to 1TB (256dxfloat).  It is not very cost effective to store such large dataset and index over them, in memory. Further, there is the question of whether the index is efficient at searching from a billion entries. While there has Recently been research on algorithms that work with billion-scale datasets, we think there is a lot more room for development and understanding here. The competition is a means to track the development of such algorithms and comparatively study them. </a:t>
            </a:r>
          </a:p>
          <a:p>
            <a:endParaRPr lang="en-US" dirty="0"/>
          </a:p>
          <a:p>
            <a:r>
              <a:rPr lang="en-US" dirty="0"/>
              <a:t>Even within this setting, there is the question of hardware. What algorithms can work on standard hardware, such as generic workstations or </a:t>
            </a:r>
            <a:r>
              <a:rPr lang="en-US" dirty="0" err="1"/>
              <a:t>commond</a:t>
            </a:r>
            <a:r>
              <a:rPr lang="en-US" dirty="0"/>
              <a:t> cloud virtual machines. And what algorithms can take advantage of the specialized hardware like accelerators and new </a:t>
            </a:r>
            <a:r>
              <a:rPr lang="en-US" dirty="0" err="1"/>
              <a:t>memoery</a:t>
            </a:r>
            <a:r>
              <a:rPr lang="en-US" dirty="0"/>
              <a:t> technologies. Therefore, we split the competition into separate tracks. Before we get into the hardware tracks, I want to give a brief overview of the datasets.</a:t>
            </a:r>
          </a:p>
        </p:txBody>
      </p:sp>
      <p:sp>
        <p:nvSpPr>
          <p:cNvPr id="4" name="Slide Number Placeholder 3"/>
          <p:cNvSpPr>
            <a:spLocks noGrp="1"/>
          </p:cNvSpPr>
          <p:nvPr>
            <p:ph type="sldNum" sz="quarter" idx="5"/>
          </p:nvPr>
        </p:nvSpPr>
        <p:spPr/>
        <p:txBody>
          <a:bodyPr/>
          <a:lstStyle/>
          <a:p>
            <a:fld id="{A35486DE-8662-44B9-AEE3-74A1212499E2}" type="slidenum">
              <a:rPr lang="en-US" smtClean="0"/>
              <a:t>4</a:t>
            </a:fld>
            <a:endParaRPr lang="en-US"/>
          </a:p>
        </p:txBody>
      </p:sp>
    </p:spTree>
    <p:extLst>
      <p:ext uri="{BB962C8B-B14F-4D97-AF65-F5344CB8AC3E}">
        <p14:creationId xmlns:p14="http://schemas.microsoft.com/office/powerpoint/2010/main" val="25647218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Thanks to researchers from different organizations, we have compiled a preliminary list of 6 billion scale datasets for benchmarking the algorithms. They vary in terms of the dimension and the prevision of the embeddings, the model that generated them, the application they arise in, and the domain they belong to, and in a few other ways I will high light here.</a:t>
            </a:r>
          </a:p>
          <a:p>
            <a:endParaRPr lang="en-US" dirty="0"/>
          </a:p>
          <a:p>
            <a:r>
              <a:rPr lang="en-US" dirty="0"/>
              <a:t>The first, BIGANN-1B, is a dataset which has existed for 10 years and is commonly used for benchmarking in many of the billion scale indexing algorithms. It </a:t>
            </a:r>
            <a:r>
              <a:rPr lang="en-US" dirty="0" err="1"/>
              <a:t>constists</a:t>
            </a:r>
            <a:r>
              <a:rPr lang="en-US" dirty="0"/>
              <a:t> of SIFT image descriptors for 1 billion images that encode image similarity. It is 128 dimensional and has 8 bits of precision per coordinate. </a:t>
            </a:r>
          </a:p>
          <a:p>
            <a:endParaRPr lang="en-US" dirty="0"/>
          </a:p>
          <a:p>
            <a:r>
              <a:rPr lang="en-US" dirty="0"/>
              <a:t>The second, SSN++-1B is a newly released dataset from </a:t>
            </a:r>
            <a:r>
              <a:rPr lang="en-US" dirty="0" err="1"/>
              <a:t>facebook</a:t>
            </a:r>
            <a:r>
              <a:rPr lang="en-US" dirty="0"/>
              <a:t> consisting of higher dimensional encodings compression to 256 bytes using PCA. The encoder is the </a:t>
            </a:r>
            <a:r>
              <a:rPr lang="en-US" dirty="0" err="1"/>
              <a:t>simsearchnet</a:t>
            </a:r>
            <a:r>
              <a:rPr lang="en-US" dirty="0"/>
              <a:t>++ model and the application is to enable tagging of offensive content on Facebook platform. This is different from the other datasets in that it uses range search as opposed to k-nearest neighbors. As in, it asks for all points within a radius of the </a:t>
            </a:r>
            <a:r>
              <a:rPr lang="en-US" dirty="0" err="1"/>
              <a:t>querys</a:t>
            </a:r>
            <a:r>
              <a:rPr lang="en-US" dirty="0"/>
              <a:t> embeddings.</a:t>
            </a:r>
          </a:p>
          <a:p>
            <a:endParaRPr lang="en-US" dirty="0"/>
          </a:p>
          <a:p>
            <a:r>
              <a:rPr lang="en-US" dirty="0"/>
              <a:t>The third and the fourth datasets are newly released by Microsoft and are aimed at </a:t>
            </a:r>
            <a:r>
              <a:rPr lang="en-US" dirty="0" err="1"/>
              <a:t>capuring</a:t>
            </a:r>
            <a:r>
              <a:rPr lang="en-US" dirty="0"/>
              <a:t> generic intent representation in web text. The first of the two, </a:t>
            </a:r>
            <a:r>
              <a:rPr lang="en-US" dirty="0" err="1"/>
              <a:t>spaceV</a:t>
            </a:r>
            <a:r>
              <a:rPr lang="en-US" dirty="0"/>
              <a:t> consist of documents and queries encoded by Microsoft </a:t>
            </a:r>
            <a:r>
              <a:rPr lang="en-US" dirty="0" err="1"/>
              <a:t>SpaceV</a:t>
            </a:r>
            <a:r>
              <a:rPr lang="en-US" dirty="0"/>
              <a:t> superior model and is 100 bytes per </a:t>
            </a:r>
            <a:r>
              <a:rPr lang="en-US" dirty="0" err="1"/>
              <a:t>emebding</a:t>
            </a:r>
            <a:r>
              <a:rPr lang="en-US" dirty="0"/>
              <a:t>. The second of the two, release by Microsoft Turing team, consist of Bing queries encoded by Microsoft Turing AGI v5 model and aims to relate similar web queries.</a:t>
            </a:r>
          </a:p>
          <a:p>
            <a:endParaRPr lang="en-US" dirty="0"/>
          </a:p>
          <a:p>
            <a:r>
              <a:rPr lang="en-US" dirty="0"/>
              <a:t>The fifth, text2image is a newly release dataset from Yandex. It is different from the others in that it uses max inner-product search as opposed to L2 metric. It is also the largest dataset at 800GB. further, it is a cross modal dataset where the </a:t>
            </a:r>
            <a:r>
              <a:rPr lang="en-US" dirty="0" err="1"/>
              <a:t>quey</a:t>
            </a:r>
            <a:r>
              <a:rPr lang="en-US" dirty="0"/>
              <a:t> vectors are text queries encoded with a variant of DSSM, while the indexed set consists of images encoded by Se-ResNext-101 model. As a result, the distribution of the queries is different from the base set, and this dataset is particularly hard for most ANNS algorithms including the baselines included in the competition. To help further algorithm development for out of distribution queries, Yandex researchers have also release 50 million sample query vectors.</a:t>
            </a:r>
          </a:p>
          <a:p>
            <a:endParaRPr lang="en-US" dirty="0"/>
          </a:p>
          <a:p>
            <a:r>
              <a:rPr lang="en-US" dirty="0"/>
              <a:t>Finally, the sixth dataset is a DEEP-1B released earlier and consists of 96 dimensional floating point image descriptors encoded using the final FC layer of </a:t>
            </a:r>
            <a:r>
              <a:rPr lang="en-US" dirty="0" err="1"/>
              <a:t>Googlenet</a:t>
            </a:r>
            <a:r>
              <a:rPr lang="en-US" dirty="0"/>
              <a:t> model pretrained for </a:t>
            </a:r>
            <a:r>
              <a:rPr lang="en-US" dirty="0" err="1"/>
              <a:t>imagenet</a:t>
            </a:r>
            <a:r>
              <a:rPr lang="en-US" dirty="0"/>
              <a:t> classification and then compressed using PCA and L2 normalized.</a:t>
            </a:r>
          </a:p>
        </p:txBody>
      </p:sp>
      <p:sp>
        <p:nvSpPr>
          <p:cNvPr id="4" name="Slide Number Placeholder 3"/>
          <p:cNvSpPr>
            <a:spLocks noGrp="1"/>
          </p:cNvSpPr>
          <p:nvPr>
            <p:ph type="sldNum" sz="quarter" idx="5"/>
          </p:nvPr>
        </p:nvSpPr>
        <p:spPr/>
        <p:txBody>
          <a:bodyPr/>
          <a:lstStyle/>
          <a:p>
            <a:fld id="{A35486DE-8662-44B9-AEE3-74A1212499E2}" type="slidenum">
              <a:rPr lang="en-US" smtClean="0"/>
              <a:t>5</a:t>
            </a:fld>
            <a:endParaRPr lang="en-US"/>
          </a:p>
        </p:txBody>
      </p:sp>
    </p:spTree>
    <p:extLst>
      <p:ext uri="{BB962C8B-B14F-4D97-AF65-F5344CB8AC3E}">
        <p14:creationId xmlns:p14="http://schemas.microsoft.com/office/powerpoint/2010/main" val="1790100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three tracks in this competition. The first two are based on standard hardware which correspond to common cloud virtual machine configurations. The third is an open-to-all track where any choice of hardware including custom silicon can be used.</a:t>
            </a:r>
          </a:p>
          <a:p>
            <a:endParaRPr lang="en-US" dirty="0"/>
          </a:p>
          <a:p>
            <a:endParaRPr lang="en-US" dirty="0"/>
          </a:p>
          <a:p>
            <a:r>
              <a:rPr lang="en-US" dirty="0"/>
              <a:t>The first of the hardware tracks is based on machines with limited memory. We pick a machine with 64GB DRAM which is typical of servers and workstations and expect the </a:t>
            </a:r>
            <a:r>
              <a:rPr lang="en-US" dirty="0" err="1"/>
              <a:t>emebddings</a:t>
            </a:r>
            <a:r>
              <a:rPr lang="en-US" dirty="0"/>
              <a:t>, or rather a compressed representation of the embeddings, as well as the index to fit with in this. The compute is normal CPUs and </a:t>
            </a:r>
            <a:r>
              <a:rPr lang="en-US" dirty="0" err="1"/>
              <a:t>doesnot</a:t>
            </a:r>
            <a:r>
              <a:rPr lang="en-US" dirty="0"/>
              <a:t> include any accelerators. Specifically, we use the Azure F32sv2 VM with 32 </a:t>
            </a:r>
            <a:r>
              <a:rPr lang="en-US" dirty="0" err="1"/>
              <a:t>cirtual</a:t>
            </a:r>
            <a:r>
              <a:rPr lang="en-US" dirty="0"/>
              <a:t> CPUs and 64GB RAM. We also limit the time for index construction to 4 days on a 64 vCPU Azure F64sv2 machine with 128 GB RAM.</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Note that this is smaller than the size of all 6 datasets, so compressing them is key. The question, how effectively can you compress the data without perturbing the distances between the index points and the relative order of nearest neighbors. Since the compression is lossy, in this track, one can not expect any algorithm to get close to 100% recall since the relative ordering of neighbors around most points is perturbed by the compression scheme. Further it is important to use extremely low overhead indices due to the limited space, and as a result, more compute is expected per query.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metric we measure here is recall@10 vs the query throughput. Specifically, for each algorithm we sweep across different hyperparameter configurations and report the best recall@10 for those runs that achieve </a:t>
            </a:r>
            <a:r>
              <a:rPr lang="en-US" dirty="0" err="1"/>
              <a:t>atleast</a:t>
            </a:r>
            <a:r>
              <a:rPr lang="en-US" dirty="0"/>
              <a:t> 10K QPS on the 32 virtual cores.</a:t>
            </a:r>
          </a:p>
          <a:p>
            <a:endParaRPr lang="en-US" dirty="0"/>
          </a:p>
        </p:txBody>
      </p:sp>
      <p:sp>
        <p:nvSpPr>
          <p:cNvPr id="4" name="Slide Number Placeholder 3"/>
          <p:cNvSpPr>
            <a:spLocks noGrp="1"/>
          </p:cNvSpPr>
          <p:nvPr>
            <p:ph type="sldNum" sz="quarter" idx="5"/>
          </p:nvPr>
        </p:nvSpPr>
        <p:spPr/>
        <p:txBody>
          <a:bodyPr/>
          <a:lstStyle/>
          <a:p>
            <a:fld id="{A35486DE-8662-44B9-AEE3-74A1212499E2}" type="slidenum">
              <a:rPr lang="en-US" smtClean="0"/>
              <a:t>6</a:t>
            </a:fld>
            <a:endParaRPr lang="en-US"/>
          </a:p>
        </p:txBody>
      </p:sp>
    </p:spTree>
    <p:extLst>
      <p:ext uri="{BB962C8B-B14F-4D97-AF65-F5344CB8AC3E}">
        <p14:creationId xmlns:p14="http://schemas.microsoft.com/office/powerpoint/2010/main" val="31390309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baseline for this track comes from the popular FAISS suite of algorithms. The compression of points is achieved using product quantization and related techniques. The compression typically reduces each vector in the index set to about 32 bytes, so that the billion-point dataset is about 32GB. </a:t>
            </a:r>
          </a:p>
          <a:p>
            <a:endParaRPr lang="en-US" dirty="0"/>
          </a:p>
          <a:p>
            <a:r>
              <a:rPr lang="en-US" dirty="0"/>
              <a:t>The index is based on clustering and inverted index techniques. To take a simplistic view of how this works– we might construct about sqrt(n) clusters over the n points in the index (n being 1B here) using k-means objective, say using k-means ++ initialization and Lloyds iteration. Then the index consists of the centroids of the clusters and each point in the index assigned to the nearest  cluster. To answer a query, we compare it to all the centroids, say find the 100 nearest centroids, and expand the clusters and compare the query to all the points in these 100 clusters. Note the index storage overhead is very small, consisting of just the centroids and a list of points assigned to the centroids. This is particularly useful in  adapting to limited memory resources.</a:t>
            </a:r>
          </a:p>
          <a:p>
            <a:endParaRPr lang="en-US" dirty="0"/>
          </a:p>
          <a:p>
            <a:endParaRPr lang="en-US" dirty="0"/>
          </a:p>
          <a:p>
            <a:r>
              <a:rPr lang="en-US" dirty="0"/>
              <a:t>Of course, the parameters including the number of clusters, the number of clusters considered per query need to be tuned. And the design, including the compression and the index, itself can be more sophisticated as is the case with </a:t>
            </a:r>
            <a:r>
              <a:rPr lang="en-US" dirty="0" err="1"/>
              <a:t>variatns</a:t>
            </a:r>
            <a:r>
              <a:rPr lang="en-US" dirty="0"/>
              <a:t> within the FAISS index.</a:t>
            </a:r>
          </a:p>
          <a:p>
            <a:endParaRPr lang="en-US" dirty="0"/>
          </a:p>
        </p:txBody>
      </p:sp>
      <p:sp>
        <p:nvSpPr>
          <p:cNvPr id="4" name="Slide Number Placeholder 3"/>
          <p:cNvSpPr>
            <a:spLocks noGrp="1"/>
          </p:cNvSpPr>
          <p:nvPr>
            <p:ph type="sldNum" sz="quarter" idx="5"/>
          </p:nvPr>
        </p:nvSpPr>
        <p:spPr/>
        <p:txBody>
          <a:bodyPr/>
          <a:lstStyle/>
          <a:p>
            <a:fld id="{A35486DE-8662-44B9-AEE3-74A1212499E2}" type="slidenum">
              <a:rPr lang="en-US" smtClean="0"/>
              <a:t>7</a:t>
            </a:fld>
            <a:endParaRPr lang="en-US"/>
          </a:p>
        </p:txBody>
      </p:sp>
    </p:spTree>
    <p:extLst>
      <p:ext uri="{BB962C8B-B14F-4D97-AF65-F5344CB8AC3E}">
        <p14:creationId xmlns:p14="http://schemas.microsoft.com/office/powerpoint/2010/main" val="5672937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an example of the recall vs query throughput performance of the baseline on the BIGANN-1B dataset on the competition machine. As expected, the throughput drops as the recall increases. However, you can see the recall improvements tapers off and hits an asymptote. This is expected as the compression is lossy and no matter how compute is used for querying, the relative ordering of points in a neighborhood is irreversibly lost due to compression. So we do not expect recall close to 100 in this track. A technique that improves the compression scheme would push the asymptote further out towards 100%. A technique that makes the index look up more efficient would make the curve steeper.</a:t>
            </a:r>
          </a:p>
          <a:p>
            <a:endParaRPr lang="en-US" dirty="0"/>
          </a:p>
          <a:p>
            <a:r>
              <a:rPr lang="en-US" dirty="0"/>
              <a:t>For obtaining a single point of measurement, we use a cutoff of 10K QPS in the competition and record the best recall@10 (or AP for SSN++) in a configuration which </a:t>
            </a:r>
            <a:r>
              <a:rPr lang="en-US" dirty="0" err="1"/>
              <a:t>proives</a:t>
            </a:r>
            <a:r>
              <a:rPr lang="en-US" dirty="0"/>
              <a:t> at least 10K QPS. In the case of BIGANN dataset, this happens to be  about 0.634. The table here lists the recall@10 for 10KQPS for all the other datasets as well. As you can see the text2image data is particularly hard due to the cross-modal nature.</a:t>
            </a:r>
          </a:p>
        </p:txBody>
      </p:sp>
      <p:sp>
        <p:nvSpPr>
          <p:cNvPr id="4" name="Slide Number Placeholder 3"/>
          <p:cNvSpPr>
            <a:spLocks noGrp="1"/>
          </p:cNvSpPr>
          <p:nvPr>
            <p:ph type="sldNum" sz="quarter" idx="5"/>
          </p:nvPr>
        </p:nvSpPr>
        <p:spPr/>
        <p:txBody>
          <a:bodyPr/>
          <a:lstStyle/>
          <a:p>
            <a:fld id="{A35486DE-8662-44B9-AEE3-74A1212499E2}" type="slidenum">
              <a:rPr lang="en-US" smtClean="0"/>
              <a:t>8</a:t>
            </a:fld>
            <a:endParaRPr lang="en-US"/>
          </a:p>
        </p:txBody>
      </p:sp>
    </p:spTree>
    <p:extLst>
      <p:ext uri="{BB962C8B-B14F-4D97-AF65-F5344CB8AC3E}">
        <p14:creationId xmlns:p14="http://schemas.microsoft.com/office/powerpoint/2010/main" val="18199043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track 2, which is another standard hardware track, we augment the same amount of limited DRAM as in track 1 (64GB) with 1TB of local SSD. </a:t>
            </a:r>
            <a:r>
              <a:rPr lang="en-US" dirty="0" err="1"/>
              <a:t>Sepcifiall</a:t>
            </a:r>
            <a:r>
              <a:rPr lang="en-US" dirty="0"/>
              <a:t>, we use the 8 </a:t>
            </a:r>
            <a:r>
              <a:rPr lang="en-US" dirty="0" err="1"/>
              <a:t>cirtual</a:t>
            </a:r>
            <a:r>
              <a:rPr lang="en-US" dirty="0"/>
              <a:t> core Azure Ls8v2 machine with  a local SSD for search. As you know, SSD are about 10x less expensive and power hungry compared to DRAM, so the net incremental cost of this addition is very low. However, this allows us far more space which could be used to store the full precision vectors in the index, which in turn allows indices to asymptote to 100% recall.  Further, the larger space can be used to potentially store a more intricate index data structures which are much more CPU efficient like graph indices.</a:t>
            </a:r>
          </a:p>
          <a:p>
            <a:endParaRPr lang="en-US" dirty="0"/>
          </a:p>
          <a:p>
            <a:endParaRPr lang="en-US" dirty="0"/>
          </a:p>
          <a:p>
            <a:r>
              <a:rPr lang="en-US" dirty="0"/>
              <a:t>Since SSDs can support a limited number of random read operations per second, In order for an indexing algorithm to excel  in this track, it needs to use an efficient data structure on the SSD that can answer queries to as few random I/</a:t>
            </a:r>
            <a:r>
              <a:rPr lang="en-US" dirty="0" err="1"/>
              <a:t>Os</a:t>
            </a:r>
            <a:r>
              <a:rPr lang="en-US" dirty="0"/>
              <a:t> as possible. As part of this, the algorithm also needs to carefully manage what is stored in-memory.</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Just as in the case of track 1, we limit the index construction to use a machine with 128GB DRAM and 64 cores and a time limit of 4 days.</a:t>
            </a:r>
          </a:p>
          <a:p>
            <a:endParaRPr lang="en-US" dirty="0"/>
          </a:p>
          <a:p>
            <a:r>
              <a:rPr lang="en-US" dirty="0"/>
              <a:t>And the metrics are similar to track 1. Except that we measure recall@10 for the setting that </a:t>
            </a:r>
            <a:r>
              <a:rPr lang="en-US" dirty="0" err="1"/>
              <a:t>achievs</a:t>
            </a:r>
            <a:r>
              <a:rPr lang="en-US" dirty="0"/>
              <a:t> </a:t>
            </a:r>
            <a:r>
              <a:rPr lang="en-US" dirty="0" err="1"/>
              <a:t>atleast</a:t>
            </a:r>
            <a:r>
              <a:rPr lang="en-US" dirty="0"/>
              <a:t> 1500 QPS on 8 virtual CPUs (compared to 32 vCPUs in track 1)/</a:t>
            </a:r>
          </a:p>
        </p:txBody>
      </p:sp>
      <p:sp>
        <p:nvSpPr>
          <p:cNvPr id="4" name="Slide Number Placeholder 3"/>
          <p:cNvSpPr>
            <a:spLocks noGrp="1"/>
          </p:cNvSpPr>
          <p:nvPr>
            <p:ph type="sldNum" sz="quarter" idx="5"/>
          </p:nvPr>
        </p:nvSpPr>
        <p:spPr/>
        <p:txBody>
          <a:bodyPr/>
          <a:lstStyle/>
          <a:p>
            <a:fld id="{A35486DE-8662-44B9-AEE3-74A1212499E2}" type="slidenum">
              <a:rPr lang="en-US" smtClean="0"/>
              <a:t>9</a:t>
            </a:fld>
            <a:endParaRPr lang="en-US"/>
          </a:p>
        </p:txBody>
      </p:sp>
    </p:spTree>
    <p:extLst>
      <p:ext uri="{BB962C8B-B14F-4D97-AF65-F5344CB8AC3E}">
        <p14:creationId xmlns:p14="http://schemas.microsoft.com/office/powerpoint/2010/main" val="42326517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3342FE-E00B-4FAF-8F73-F722060EBA12}"/>
              </a:ext>
            </a:extLst>
          </p:cNvPr>
          <p:cNvSpPr>
            <a:spLocks noGrp="1"/>
          </p:cNvSpPr>
          <p:nvPr>
            <p:ph type="ctrTitle"/>
          </p:nvPr>
        </p:nvSpPr>
        <p:spPr>
          <a:xfrm>
            <a:off x="482600" y="978408"/>
            <a:ext cx="10506991" cy="2531555"/>
          </a:xfrm>
          <a:prstGeom prst="rect">
            <a:avLst/>
          </a:prstGeom>
        </p:spPr>
        <p:txBody>
          <a:bodyPr anchor="b"/>
          <a:lstStyle>
            <a:lvl1pPr algn="l">
              <a:defRPr sz="6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7C1CCE2-4461-473E-B23C-34C8CCF04B3A}"/>
              </a:ext>
            </a:extLst>
          </p:cNvPr>
          <p:cNvSpPr>
            <a:spLocks noGrp="1"/>
          </p:cNvSpPr>
          <p:nvPr>
            <p:ph type="subTitle" idx="1"/>
          </p:nvPr>
        </p:nvSpPr>
        <p:spPr>
          <a:xfrm>
            <a:off x="482600" y="3602038"/>
            <a:ext cx="10506991" cy="2277554"/>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0FAA551A-CE2F-4E35-A714-B1F04D4B4E8E}"/>
              </a:ext>
            </a:extLst>
          </p:cNvPr>
          <p:cNvSpPr>
            <a:spLocks noGrp="1"/>
          </p:cNvSpPr>
          <p:nvPr>
            <p:ph type="dt" sz="half" idx="10"/>
          </p:nvPr>
        </p:nvSpPr>
        <p:spPr/>
        <p:txBody>
          <a:bodyPr/>
          <a:lstStyle/>
          <a:p>
            <a:fld id="{81B8F32D-D8B6-4B9E-9CBF-DCAC30B7B93D}" type="datetimeFigureOut">
              <a:rPr lang="en-US" smtClean="0"/>
              <a:t>01-Nov-21</a:t>
            </a:fld>
            <a:endParaRPr lang="en-US"/>
          </a:p>
        </p:txBody>
      </p:sp>
      <p:sp>
        <p:nvSpPr>
          <p:cNvPr id="5" name="Footer Placeholder 4">
            <a:extLst>
              <a:ext uri="{FF2B5EF4-FFF2-40B4-BE49-F238E27FC236}">
                <a16:creationId xmlns:a16="http://schemas.microsoft.com/office/drawing/2014/main" id="{26B5C907-6594-4DFF-A32B-449C3BA968C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376D75-E9DA-4660-AC52-51BA63FCB94D}"/>
              </a:ext>
            </a:extLst>
          </p:cNvPr>
          <p:cNvSpPr>
            <a:spLocks noGrp="1"/>
          </p:cNvSpPr>
          <p:nvPr>
            <p:ph type="sldNum" sz="quarter" idx="12"/>
          </p:nvPr>
        </p:nvSpPr>
        <p:spPr/>
        <p:txBody>
          <a:bodyPr/>
          <a:lstStyle/>
          <a:p>
            <a:fld id="{60553ECD-7F6D-420D-93CA-D8D15EB427AC}" type="slidenum">
              <a:rPr lang="en-US" smtClean="0"/>
              <a:t>‹#›</a:t>
            </a:fld>
            <a:endParaRPr lang="en-US"/>
          </a:p>
        </p:txBody>
      </p:sp>
      <p:cxnSp>
        <p:nvCxnSpPr>
          <p:cNvPr id="10" name="Straight Connector 9">
            <a:extLst>
              <a:ext uri="{FF2B5EF4-FFF2-40B4-BE49-F238E27FC236}">
                <a16:creationId xmlns:a16="http://schemas.microsoft.com/office/drawing/2014/main" id="{A2EFA84C-D756-4DC7-AA46-68D776F37FA4}"/>
              </a:ext>
              <a:ext uri="{C183D7F6-B498-43B3-948B-1728B52AA6E4}">
                <adec:decorative xmlns:adec="http://schemas.microsoft.com/office/drawing/2017/decorative" val="1"/>
              </a:ext>
            </a:extLst>
          </p:cNvPr>
          <p:cNvCxnSpPr>
            <a:cxnSpLocks/>
          </p:cNvCxnSpPr>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905300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1999A10-4355-4A13-B008-196B21ABEEAF}"/>
              </a:ext>
              <a:ext uri="{C183D7F6-B498-43B3-948B-1728B52AA6E4}">
                <adec:decorative xmlns:adec="http://schemas.microsoft.com/office/drawing/2017/decorative" val="1"/>
              </a:ext>
            </a:extLst>
          </p:cNvPr>
          <p:cNvSpPr/>
          <p:nvPr/>
        </p:nvSpPr>
        <p:spPr>
          <a:xfrm>
            <a:off x="482600" y="483576"/>
            <a:ext cx="11147071" cy="2434825"/>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F36D448-AFEA-4483-B0E4-002840525CDD}"/>
              </a:ext>
            </a:extLst>
          </p:cNvPr>
          <p:cNvSpPr>
            <a:spLocks noGrp="1"/>
          </p:cNvSpPr>
          <p:nvPr>
            <p:ph type="title"/>
          </p:nvPr>
        </p:nvSpPr>
        <p:spPr>
          <a:xfrm>
            <a:off x="482600" y="978408"/>
            <a:ext cx="10506991" cy="1755263"/>
          </a:xfrm>
          <a:prstGeom prst="rect">
            <a:avLst/>
          </a:prstGeom>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CF216234-4516-4303-8F60-A8127D89A5E5}"/>
              </a:ext>
            </a:extLst>
          </p:cNvPr>
          <p:cNvSpPr>
            <a:spLocks noGrp="1"/>
          </p:cNvSpPr>
          <p:nvPr>
            <p:ph type="body" orient="vert" idx="1"/>
          </p:nvPr>
        </p:nvSpPr>
        <p:spPr>
          <a:xfrm>
            <a:off x="484192" y="3103131"/>
            <a:ext cx="10506991" cy="309294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46B5D50-A474-462B-A807-DF186B1C2F48}"/>
              </a:ext>
            </a:extLst>
          </p:cNvPr>
          <p:cNvSpPr>
            <a:spLocks noGrp="1"/>
          </p:cNvSpPr>
          <p:nvPr>
            <p:ph type="dt" sz="half" idx="10"/>
          </p:nvPr>
        </p:nvSpPr>
        <p:spPr/>
        <p:txBody>
          <a:bodyPr/>
          <a:lstStyle/>
          <a:p>
            <a:fld id="{81B8F32D-D8B6-4B9E-9CBF-DCAC30B7B93D}" type="datetimeFigureOut">
              <a:rPr lang="en-US" smtClean="0"/>
              <a:t>01-Nov-21</a:t>
            </a:fld>
            <a:endParaRPr lang="en-US"/>
          </a:p>
        </p:txBody>
      </p:sp>
      <p:sp>
        <p:nvSpPr>
          <p:cNvPr id="5" name="Footer Placeholder 4">
            <a:extLst>
              <a:ext uri="{FF2B5EF4-FFF2-40B4-BE49-F238E27FC236}">
                <a16:creationId xmlns:a16="http://schemas.microsoft.com/office/drawing/2014/main" id="{F8BF1DAF-2E2D-46ED-AA3E-3D2FE40399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2FC771-EB13-4EB5-A0A2-3968C6ABBD4E}"/>
              </a:ext>
            </a:extLst>
          </p:cNvPr>
          <p:cNvSpPr>
            <a:spLocks noGrp="1"/>
          </p:cNvSpPr>
          <p:nvPr>
            <p:ph type="sldNum" sz="quarter" idx="12"/>
          </p:nvPr>
        </p:nvSpPr>
        <p:spPr/>
        <p:txBody>
          <a:bodyPr/>
          <a:lstStyle/>
          <a:p>
            <a:fld id="{60553ECD-7F6D-420D-93CA-D8D15EB427AC}" type="slidenum">
              <a:rPr lang="en-US" smtClean="0"/>
              <a:t>‹#›</a:t>
            </a:fld>
            <a:endParaRPr lang="en-US"/>
          </a:p>
        </p:txBody>
      </p:sp>
      <p:cxnSp>
        <p:nvCxnSpPr>
          <p:cNvPr id="8" name="Straight Connector 7">
            <a:extLst>
              <a:ext uri="{FF2B5EF4-FFF2-40B4-BE49-F238E27FC236}">
                <a16:creationId xmlns:a16="http://schemas.microsoft.com/office/drawing/2014/main" id="{B3B596B8-8230-4695-8D76-F06AFA8156C3}"/>
              </a:ext>
              <a:ext uri="{C183D7F6-B498-43B3-948B-1728B52AA6E4}">
                <adec:decorative xmlns:adec="http://schemas.microsoft.com/office/drawing/2017/decorative" val="1"/>
              </a:ext>
            </a:extLst>
          </p:cNvPr>
          <p:cNvCxnSpPr>
            <a:cxnSpLocks/>
          </p:cNvCxnSpPr>
          <p:nvPr/>
        </p:nvCxnSpPr>
        <p:spPr>
          <a:xfrm>
            <a:off x="482600" y="2918401"/>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C53EBF93-5FD9-4F4E-8485-7B937145CD08}"/>
              </a:ext>
              <a:ext uri="{C183D7F6-B498-43B3-948B-1728B52AA6E4}">
                <adec:decorative xmlns:adec="http://schemas.microsoft.com/office/drawing/2017/decorative" val="1"/>
              </a:ext>
            </a:extLst>
          </p:cNvPr>
          <p:cNvCxnSpPr>
            <a:cxnSpLocks/>
          </p:cNvCxnSpPr>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8867726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66B4D06-C7C6-4949-8EB2-F03ED999A2BB}"/>
              </a:ext>
            </a:extLst>
          </p:cNvPr>
          <p:cNvSpPr>
            <a:spLocks noGrp="1"/>
          </p:cNvSpPr>
          <p:nvPr>
            <p:ph type="title" orient="vert"/>
          </p:nvPr>
        </p:nvSpPr>
        <p:spPr>
          <a:xfrm>
            <a:off x="8041710" y="978408"/>
            <a:ext cx="2947881" cy="5124777"/>
          </a:xfrm>
          <a:prstGeom prst="rect">
            <a:avLst/>
          </a:prstGeo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C921B9D-8C11-4176-AF22-89F972E21284}"/>
              </a:ext>
            </a:extLst>
          </p:cNvPr>
          <p:cNvSpPr>
            <a:spLocks noGrp="1"/>
          </p:cNvSpPr>
          <p:nvPr>
            <p:ph type="body" orient="vert" idx="1"/>
          </p:nvPr>
        </p:nvSpPr>
        <p:spPr>
          <a:xfrm>
            <a:off x="484632" y="978408"/>
            <a:ext cx="7256453" cy="512477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AFA9E1C-8E18-4A35-9BD8-427B1D14BB8E}"/>
              </a:ext>
            </a:extLst>
          </p:cNvPr>
          <p:cNvSpPr>
            <a:spLocks noGrp="1"/>
          </p:cNvSpPr>
          <p:nvPr>
            <p:ph type="dt" sz="half" idx="10"/>
          </p:nvPr>
        </p:nvSpPr>
        <p:spPr/>
        <p:txBody>
          <a:bodyPr/>
          <a:lstStyle/>
          <a:p>
            <a:fld id="{81B8F32D-D8B6-4B9E-9CBF-DCAC30B7B93D}" type="datetimeFigureOut">
              <a:rPr lang="en-US" smtClean="0"/>
              <a:t>01-Nov-21</a:t>
            </a:fld>
            <a:endParaRPr lang="en-US"/>
          </a:p>
        </p:txBody>
      </p:sp>
      <p:sp>
        <p:nvSpPr>
          <p:cNvPr id="5" name="Footer Placeholder 4">
            <a:extLst>
              <a:ext uri="{FF2B5EF4-FFF2-40B4-BE49-F238E27FC236}">
                <a16:creationId xmlns:a16="http://schemas.microsoft.com/office/drawing/2014/main" id="{2E116CDB-7BB6-4DD2-A626-6DA8E569F2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6D0403B-439E-449F-83B1-799EEC239A20}"/>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41689191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endParaRPr lang="en-US" dirty="0"/>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accent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accent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1357315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943735-A77F-440D-9448-6AE7C204D377}"/>
              </a:ext>
            </a:extLst>
          </p:cNvPr>
          <p:cNvSpPr>
            <a:spLocks noGrp="1"/>
          </p:cNvSpPr>
          <p:nvPr>
            <p:ph type="title"/>
          </p:nvPr>
        </p:nvSpPr>
        <p:spPr>
          <a:xfrm>
            <a:off x="482600" y="978408"/>
            <a:ext cx="10634472" cy="2157984"/>
          </a:xfrm>
          <a:prstGeom prst="rect">
            <a:avLst/>
          </a:prstGeo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276C6EE-D55E-454B-B28C-EC73D1DB4A2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A2A2905-6D2E-4319-9521-61452AB8F996}"/>
              </a:ext>
            </a:extLst>
          </p:cNvPr>
          <p:cNvSpPr>
            <a:spLocks noGrp="1"/>
          </p:cNvSpPr>
          <p:nvPr>
            <p:ph type="dt" sz="half" idx="10"/>
          </p:nvPr>
        </p:nvSpPr>
        <p:spPr/>
        <p:txBody>
          <a:bodyPr/>
          <a:lstStyle/>
          <a:p>
            <a:fld id="{81B8F32D-D8B6-4B9E-9CBF-DCAC30B7B93D}" type="datetimeFigureOut">
              <a:rPr lang="en-US" smtClean="0"/>
              <a:t>01-Nov-21</a:t>
            </a:fld>
            <a:endParaRPr lang="en-US"/>
          </a:p>
        </p:txBody>
      </p:sp>
      <p:sp>
        <p:nvSpPr>
          <p:cNvPr id="5" name="Footer Placeholder 4">
            <a:extLst>
              <a:ext uri="{FF2B5EF4-FFF2-40B4-BE49-F238E27FC236}">
                <a16:creationId xmlns:a16="http://schemas.microsoft.com/office/drawing/2014/main" id="{6DAC7550-84E8-49D3-B419-6F5F327DAD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7AD2C6B-EA5D-4D97-BC84-6C860D536360}"/>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32496082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61B299E6-11CC-4181-86C3-528A13F1F556}"/>
              </a:ext>
              <a:ext uri="{C183D7F6-B498-43B3-948B-1728B52AA6E4}">
                <adec:decorative xmlns:adec="http://schemas.microsoft.com/office/drawing/2017/decorative" val="1"/>
              </a:ext>
            </a:extLst>
          </p:cNvPr>
          <p:cNvSpPr/>
          <p:nvPr/>
        </p:nvSpPr>
        <p:spPr>
          <a:xfrm>
            <a:off x="481007" y="3922232"/>
            <a:ext cx="11147071" cy="2434825"/>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E803473-0A64-4F9F-833B-8D64E39019B1}"/>
              </a:ext>
            </a:extLst>
          </p:cNvPr>
          <p:cNvSpPr>
            <a:spLocks noGrp="1"/>
          </p:cNvSpPr>
          <p:nvPr>
            <p:ph type="title"/>
          </p:nvPr>
        </p:nvSpPr>
        <p:spPr>
          <a:xfrm>
            <a:off x="482600" y="978409"/>
            <a:ext cx="10515600" cy="2716769"/>
          </a:xfrm>
          <a:prstGeom prst="rect">
            <a:avLst/>
          </a:prstGeo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6873736-B424-40F2-B562-6DC10E5EDE4F}"/>
              </a:ext>
            </a:extLst>
          </p:cNvPr>
          <p:cNvSpPr>
            <a:spLocks noGrp="1"/>
          </p:cNvSpPr>
          <p:nvPr>
            <p:ph type="body" idx="1"/>
          </p:nvPr>
        </p:nvSpPr>
        <p:spPr>
          <a:xfrm>
            <a:off x="482600" y="4171445"/>
            <a:ext cx="10515600" cy="1918205"/>
          </a:xfrm>
        </p:spPr>
        <p:txBody>
          <a:bodyPr>
            <a:normAutofit/>
          </a:bodyPr>
          <a:lstStyle>
            <a:lvl1pPr marL="0" indent="0">
              <a:buNone/>
              <a:defRPr lang="en-US" sz="2400" i="1" kern="1200" dirty="0" smtClean="0">
                <a:solidFill>
                  <a:schemeClr val="tx1"/>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lvl="0" indent="0" algn="l" defTabSz="914400" rtl="0" eaLnBrk="1" latinLnBrk="0" hangingPunct="1">
              <a:lnSpc>
                <a:spcPct val="110000"/>
              </a:lnSpc>
              <a:spcBef>
                <a:spcPts val="1000"/>
              </a:spcBef>
              <a:buFont typeface="Arial" panose="020B0604020202020204" pitchFamily="34" charset="0"/>
              <a:buNone/>
            </a:pPr>
            <a:r>
              <a:rPr lang="en-US"/>
              <a:t>Click to edit Master text styles</a:t>
            </a:r>
          </a:p>
        </p:txBody>
      </p:sp>
      <p:sp>
        <p:nvSpPr>
          <p:cNvPr id="4" name="Date Placeholder 3">
            <a:extLst>
              <a:ext uri="{FF2B5EF4-FFF2-40B4-BE49-F238E27FC236}">
                <a16:creationId xmlns:a16="http://schemas.microsoft.com/office/drawing/2014/main" id="{74348851-37C0-478D-B722-D76C817DC49D}"/>
              </a:ext>
            </a:extLst>
          </p:cNvPr>
          <p:cNvSpPr>
            <a:spLocks noGrp="1"/>
          </p:cNvSpPr>
          <p:nvPr>
            <p:ph type="dt" sz="half" idx="10"/>
          </p:nvPr>
        </p:nvSpPr>
        <p:spPr/>
        <p:txBody>
          <a:bodyPr/>
          <a:lstStyle/>
          <a:p>
            <a:fld id="{81B8F32D-D8B6-4B9E-9CBF-DCAC30B7B93D}" type="datetimeFigureOut">
              <a:rPr lang="en-US" smtClean="0"/>
              <a:t>01-Nov-21</a:t>
            </a:fld>
            <a:endParaRPr lang="en-US"/>
          </a:p>
        </p:txBody>
      </p:sp>
      <p:sp>
        <p:nvSpPr>
          <p:cNvPr id="5" name="Footer Placeholder 4">
            <a:extLst>
              <a:ext uri="{FF2B5EF4-FFF2-40B4-BE49-F238E27FC236}">
                <a16:creationId xmlns:a16="http://schemas.microsoft.com/office/drawing/2014/main" id="{263E063E-66CE-4C18-91FA-D14AE052D7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A66D3D-FD62-470C-BC3C-A03771A32F60}"/>
              </a:ext>
            </a:extLst>
          </p:cNvPr>
          <p:cNvSpPr>
            <a:spLocks noGrp="1"/>
          </p:cNvSpPr>
          <p:nvPr>
            <p:ph type="sldNum" sz="quarter" idx="12"/>
          </p:nvPr>
        </p:nvSpPr>
        <p:spPr/>
        <p:txBody>
          <a:bodyPr/>
          <a:lstStyle/>
          <a:p>
            <a:fld id="{60553ECD-7F6D-420D-93CA-D8D15EB427AC}" type="slidenum">
              <a:rPr lang="en-US" smtClean="0"/>
              <a:t>‹#›</a:t>
            </a:fld>
            <a:endParaRPr lang="en-US"/>
          </a:p>
        </p:txBody>
      </p:sp>
      <p:cxnSp>
        <p:nvCxnSpPr>
          <p:cNvPr id="11" name="Straight Connector 10">
            <a:extLst>
              <a:ext uri="{FF2B5EF4-FFF2-40B4-BE49-F238E27FC236}">
                <a16:creationId xmlns:a16="http://schemas.microsoft.com/office/drawing/2014/main" id="{DDFF0049-0231-4557-A707-569556F0CA83}"/>
              </a:ext>
              <a:ext uri="{C183D7F6-B498-43B3-948B-1728B52AA6E4}">
                <adec:decorative xmlns:adec="http://schemas.microsoft.com/office/drawing/2017/decorative" val="1"/>
              </a:ext>
            </a:extLst>
          </p:cNvPr>
          <p:cNvCxnSpPr>
            <a:cxnSpLocks/>
          </p:cNvCxnSpPr>
          <p:nvPr/>
        </p:nvCxnSpPr>
        <p:spPr>
          <a:xfrm>
            <a:off x="481007" y="3922232"/>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457A0DB1-87C8-4BF4-B2A2-F9CA6ED05AC4}"/>
              </a:ext>
              <a:ext uri="{C183D7F6-B498-43B3-948B-1728B52AA6E4}">
                <adec:decorative xmlns:adec="http://schemas.microsoft.com/office/drawing/2017/decorative" val="1"/>
              </a:ext>
            </a:extLst>
          </p:cNvPr>
          <p:cNvCxnSpPr>
            <a:cxnSpLocks/>
          </p:cNvCxnSpPr>
          <p:nvPr/>
        </p:nvCxnSpPr>
        <p:spPr>
          <a:xfrm>
            <a:off x="482600"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a16="http://schemas.microsoft.com/office/drawing/2014/main" id="{F6C29209-8A8F-48A7-8BA2-AFADA37CBD4F}"/>
              </a:ext>
              <a:ext uri="{C183D7F6-B498-43B3-948B-1728B52AA6E4}">
                <adec:decorative xmlns:adec="http://schemas.microsoft.com/office/drawing/2017/decorative" val="1"/>
              </a:ext>
            </a:extLst>
          </p:cNvPr>
          <p:cNvCxnSpPr>
            <a:cxnSpLocks/>
          </p:cNvCxnSpPr>
          <p:nvPr/>
        </p:nvCxnSpPr>
        <p:spPr>
          <a:xfrm>
            <a:off x="481007"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2490339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6166BE9C-AE7C-4C39-9694-C32D6939B965}"/>
              </a:ext>
              <a:ext uri="{C183D7F6-B498-43B3-948B-1728B52AA6E4}">
                <adec:decorative xmlns:adec="http://schemas.microsoft.com/office/drawing/2017/decorative" val="1"/>
              </a:ext>
            </a:extLst>
          </p:cNvPr>
          <p:cNvSpPr/>
          <p:nvPr/>
        </p:nvSpPr>
        <p:spPr>
          <a:xfrm>
            <a:off x="481007" y="483577"/>
            <a:ext cx="11147071" cy="2434824"/>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ACC42C-303A-4BDF-990A-2B07967BC9A9}"/>
              </a:ext>
            </a:extLst>
          </p:cNvPr>
          <p:cNvSpPr>
            <a:spLocks noGrp="1"/>
          </p:cNvSpPr>
          <p:nvPr>
            <p:ph type="title"/>
          </p:nvPr>
        </p:nvSpPr>
        <p:spPr>
          <a:xfrm>
            <a:off x="482599" y="978408"/>
            <a:ext cx="11147071" cy="1755263"/>
          </a:xfrm>
          <a:prstGeom prst="rect">
            <a:avLst/>
          </a:prstGeo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0C55CEF-353E-4E14-83AD-ACADDC08D943}"/>
              </a:ext>
            </a:extLst>
          </p:cNvPr>
          <p:cNvSpPr>
            <a:spLocks noGrp="1"/>
          </p:cNvSpPr>
          <p:nvPr>
            <p:ph sz="half" idx="1"/>
          </p:nvPr>
        </p:nvSpPr>
        <p:spPr>
          <a:xfrm>
            <a:off x="482600" y="3103131"/>
            <a:ext cx="5418551" cy="307383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2E55ECEF-9654-4AC1-BF77-7BC602BBD434}"/>
              </a:ext>
            </a:extLst>
          </p:cNvPr>
          <p:cNvSpPr>
            <a:spLocks noGrp="1"/>
          </p:cNvSpPr>
          <p:nvPr>
            <p:ph sz="half" idx="2"/>
          </p:nvPr>
        </p:nvSpPr>
        <p:spPr>
          <a:xfrm>
            <a:off x="6211120" y="3103131"/>
            <a:ext cx="5418551" cy="307383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64922FC8-BC06-407B-A82B-DA62B33A1CD4}"/>
              </a:ext>
            </a:extLst>
          </p:cNvPr>
          <p:cNvSpPr>
            <a:spLocks noGrp="1"/>
          </p:cNvSpPr>
          <p:nvPr>
            <p:ph type="dt" sz="half" idx="10"/>
          </p:nvPr>
        </p:nvSpPr>
        <p:spPr/>
        <p:txBody>
          <a:bodyPr/>
          <a:lstStyle/>
          <a:p>
            <a:fld id="{81B8F32D-D8B6-4B9E-9CBF-DCAC30B7B93D}" type="datetimeFigureOut">
              <a:rPr lang="en-US" smtClean="0"/>
              <a:t>01-Nov-21</a:t>
            </a:fld>
            <a:endParaRPr lang="en-US"/>
          </a:p>
        </p:txBody>
      </p:sp>
      <p:sp>
        <p:nvSpPr>
          <p:cNvPr id="6" name="Footer Placeholder 5">
            <a:extLst>
              <a:ext uri="{FF2B5EF4-FFF2-40B4-BE49-F238E27FC236}">
                <a16:creationId xmlns:a16="http://schemas.microsoft.com/office/drawing/2014/main" id="{7915B701-4E1F-48AA-8A3C-ED5DD9151ED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06BCA31-8AC7-46F5-BCAB-41D54DF83D78}"/>
              </a:ext>
            </a:extLst>
          </p:cNvPr>
          <p:cNvSpPr>
            <a:spLocks noGrp="1"/>
          </p:cNvSpPr>
          <p:nvPr>
            <p:ph type="sldNum" sz="quarter" idx="12"/>
          </p:nvPr>
        </p:nvSpPr>
        <p:spPr/>
        <p:txBody>
          <a:bodyPr/>
          <a:lstStyle/>
          <a:p>
            <a:fld id="{60553ECD-7F6D-420D-93CA-D8D15EB427AC}" type="slidenum">
              <a:rPr lang="en-US" smtClean="0"/>
              <a:t>‹#›</a:t>
            </a:fld>
            <a:endParaRPr lang="en-US"/>
          </a:p>
        </p:txBody>
      </p:sp>
      <p:cxnSp>
        <p:nvCxnSpPr>
          <p:cNvPr id="9" name="Straight Connector 8">
            <a:extLst>
              <a:ext uri="{FF2B5EF4-FFF2-40B4-BE49-F238E27FC236}">
                <a16:creationId xmlns:a16="http://schemas.microsoft.com/office/drawing/2014/main" id="{21BA86D8-2A29-4A0E-AEA0-39B41C4187DE}"/>
              </a:ext>
              <a:ext uri="{C183D7F6-B498-43B3-948B-1728B52AA6E4}">
                <adec:decorative xmlns:adec="http://schemas.microsoft.com/office/drawing/2017/decorative" val="1"/>
              </a:ext>
            </a:extLst>
          </p:cNvPr>
          <p:cNvCxnSpPr>
            <a:cxnSpLocks/>
          </p:cNvCxnSpPr>
          <p:nvPr/>
        </p:nvCxnSpPr>
        <p:spPr>
          <a:xfrm>
            <a:off x="482600" y="2918401"/>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a16="http://schemas.microsoft.com/office/drawing/2014/main" id="{F085E13E-918A-4D04-9E84-94148D7C878E}"/>
              </a:ext>
              <a:ext uri="{C183D7F6-B498-43B3-948B-1728B52AA6E4}">
                <adec:decorative xmlns:adec="http://schemas.microsoft.com/office/drawing/2017/decorative" val="1"/>
              </a:ext>
            </a:extLst>
          </p:cNvPr>
          <p:cNvCxnSpPr>
            <a:cxnSpLocks/>
          </p:cNvCxnSpPr>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4510630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5E892-D975-4DD6-8583-A14DDBE85F0C}"/>
              </a:ext>
            </a:extLst>
          </p:cNvPr>
          <p:cNvSpPr>
            <a:spLocks noGrp="1"/>
          </p:cNvSpPr>
          <p:nvPr>
            <p:ph type="title"/>
          </p:nvPr>
        </p:nvSpPr>
        <p:spPr>
          <a:xfrm>
            <a:off x="484631" y="978407"/>
            <a:ext cx="11145039" cy="1339584"/>
          </a:xfrm>
          <a:prstGeom prst="rect">
            <a:avLst/>
          </a:prstGeom>
        </p:spPr>
        <p:txBody>
          <a:bodyPr anchor="b"/>
          <a:lstStyle/>
          <a:p>
            <a:r>
              <a:rPr lang="en-US"/>
              <a:t>Click to edit Master title style</a:t>
            </a:r>
            <a:endParaRPr lang="en-US" dirty="0"/>
          </a:p>
        </p:txBody>
      </p:sp>
      <p:sp>
        <p:nvSpPr>
          <p:cNvPr id="3" name="Text Placeholder 2">
            <a:extLst>
              <a:ext uri="{FF2B5EF4-FFF2-40B4-BE49-F238E27FC236}">
                <a16:creationId xmlns:a16="http://schemas.microsoft.com/office/drawing/2014/main" id="{7F1F7700-CECC-4881-BE5C-A13CD825B73B}"/>
              </a:ext>
            </a:extLst>
          </p:cNvPr>
          <p:cNvSpPr>
            <a:spLocks noGrp="1"/>
          </p:cNvSpPr>
          <p:nvPr>
            <p:ph type="body" idx="1"/>
          </p:nvPr>
        </p:nvSpPr>
        <p:spPr>
          <a:xfrm>
            <a:off x="484632" y="2500921"/>
            <a:ext cx="5346222" cy="823912"/>
          </a:xfrm>
        </p:spPr>
        <p:txBody>
          <a:bodyPr anchor="b">
            <a:normAutofit/>
          </a:bodyPr>
          <a:lstStyle>
            <a:lvl1pPr marL="0" indent="0">
              <a:buNone/>
              <a:defRPr lang="en-US" sz="2400" b="0" i="1"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10000"/>
              </a:lnSpc>
              <a:spcBef>
                <a:spcPts val="1000"/>
              </a:spcBef>
              <a:buFont typeface="Arial" panose="020B0604020202020204" pitchFamily="34" charset="0"/>
              <a:buNone/>
            </a:pPr>
            <a:r>
              <a:rPr lang="en-US"/>
              <a:t>Click to edit Master text styles</a:t>
            </a:r>
          </a:p>
        </p:txBody>
      </p:sp>
      <p:sp>
        <p:nvSpPr>
          <p:cNvPr id="4" name="Content Placeholder 3">
            <a:extLst>
              <a:ext uri="{FF2B5EF4-FFF2-40B4-BE49-F238E27FC236}">
                <a16:creationId xmlns:a16="http://schemas.microsoft.com/office/drawing/2014/main" id="{4CA50766-520A-44C5-943E-569222B74104}"/>
              </a:ext>
            </a:extLst>
          </p:cNvPr>
          <p:cNvSpPr>
            <a:spLocks noGrp="1"/>
          </p:cNvSpPr>
          <p:nvPr>
            <p:ph sz="half" idx="2"/>
          </p:nvPr>
        </p:nvSpPr>
        <p:spPr>
          <a:xfrm>
            <a:off x="484632" y="3428999"/>
            <a:ext cx="5346222" cy="2760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72F7E42-976A-4239-8006-D68538D4B71F}"/>
              </a:ext>
            </a:extLst>
          </p:cNvPr>
          <p:cNvSpPr>
            <a:spLocks noGrp="1"/>
          </p:cNvSpPr>
          <p:nvPr>
            <p:ph type="body" sz="quarter" idx="3"/>
          </p:nvPr>
        </p:nvSpPr>
        <p:spPr>
          <a:xfrm>
            <a:off x="6257120" y="2500921"/>
            <a:ext cx="5372551" cy="823912"/>
          </a:xfrm>
        </p:spPr>
        <p:txBody>
          <a:bodyPr anchor="b"/>
          <a:lstStyle>
            <a:lvl1pPr marL="0" indent="0">
              <a:buNone/>
              <a:defRPr lang="en-US" sz="2400" b="0" i="1" kern="120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F8CA329-951F-4391-ADC5-7EA320B7782F}"/>
              </a:ext>
            </a:extLst>
          </p:cNvPr>
          <p:cNvSpPr>
            <a:spLocks noGrp="1"/>
          </p:cNvSpPr>
          <p:nvPr>
            <p:ph sz="quarter" idx="4"/>
          </p:nvPr>
        </p:nvSpPr>
        <p:spPr>
          <a:xfrm>
            <a:off x="6257120" y="3428999"/>
            <a:ext cx="5372551" cy="2760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9FBEC22A-DA46-460C-B865-D928C20AE763}"/>
              </a:ext>
            </a:extLst>
          </p:cNvPr>
          <p:cNvSpPr>
            <a:spLocks noGrp="1"/>
          </p:cNvSpPr>
          <p:nvPr>
            <p:ph type="dt" sz="half" idx="10"/>
          </p:nvPr>
        </p:nvSpPr>
        <p:spPr/>
        <p:txBody>
          <a:bodyPr/>
          <a:lstStyle/>
          <a:p>
            <a:fld id="{81B8F32D-D8B6-4B9E-9CBF-DCAC30B7B93D}" type="datetimeFigureOut">
              <a:rPr lang="en-US" smtClean="0"/>
              <a:t>01-Nov-21</a:t>
            </a:fld>
            <a:endParaRPr lang="en-US"/>
          </a:p>
        </p:txBody>
      </p:sp>
      <p:sp>
        <p:nvSpPr>
          <p:cNvPr id="8" name="Footer Placeholder 7">
            <a:extLst>
              <a:ext uri="{FF2B5EF4-FFF2-40B4-BE49-F238E27FC236}">
                <a16:creationId xmlns:a16="http://schemas.microsoft.com/office/drawing/2014/main" id="{4EB2D647-42C5-4AB7-BB71-3A44065716E7}"/>
              </a:ext>
            </a:extLst>
          </p:cNvPr>
          <p:cNvSpPr>
            <a:spLocks noGrp="1"/>
          </p:cNvSpPr>
          <p:nvPr>
            <p:ph type="ftr" sz="quarter" idx="11"/>
          </p:nvPr>
        </p:nvSpPr>
        <p:spPr>
          <a:xfrm>
            <a:off x="484632" y="6419088"/>
            <a:ext cx="4114800" cy="365125"/>
          </a:xfrm>
        </p:spPr>
        <p:txBody>
          <a:bodyPr/>
          <a:lstStyle/>
          <a:p>
            <a:endParaRPr lang="en-US"/>
          </a:p>
        </p:txBody>
      </p:sp>
      <p:sp>
        <p:nvSpPr>
          <p:cNvPr id="9" name="Slide Number Placeholder 8">
            <a:extLst>
              <a:ext uri="{FF2B5EF4-FFF2-40B4-BE49-F238E27FC236}">
                <a16:creationId xmlns:a16="http://schemas.microsoft.com/office/drawing/2014/main" id="{590B2B67-714C-46DA-85E5-598B4244D3B0}"/>
              </a:ext>
            </a:extLst>
          </p:cNvPr>
          <p:cNvSpPr>
            <a:spLocks noGrp="1"/>
          </p:cNvSpPr>
          <p:nvPr>
            <p:ph type="sldNum" sz="quarter" idx="12"/>
          </p:nvPr>
        </p:nvSpPr>
        <p:spPr>
          <a:xfrm>
            <a:off x="10989591" y="-7190"/>
            <a:ext cx="640080" cy="365125"/>
          </a:xfrm>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6890498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D4B6724-AB30-4E7C-BE2B-ECD94FF1B463}"/>
              </a:ext>
              <a:ext uri="{C183D7F6-B498-43B3-948B-1728B52AA6E4}">
                <adec:decorative xmlns:adec="http://schemas.microsoft.com/office/drawing/2017/decorative" val="1"/>
              </a:ext>
            </a:extLst>
          </p:cNvPr>
          <p:cNvSpPr/>
          <p:nvPr/>
        </p:nvSpPr>
        <p:spPr>
          <a:xfrm>
            <a:off x="481007" y="3933311"/>
            <a:ext cx="11147071" cy="2434825"/>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01D4BAB-2678-4A19-A575-C47CAF1446E5}"/>
              </a:ext>
            </a:extLst>
          </p:cNvPr>
          <p:cNvSpPr>
            <a:spLocks noGrp="1"/>
          </p:cNvSpPr>
          <p:nvPr>
            <p:ph type="title"/>
          </p:nvPr>
        </p:nvSpPr>
        <p:spPr>
          <a:xfrm>
            <a:off x="482600" y="978408"/>
            <a:ext cx="10634472" cy="2591509"/>
          </a:xfrm>
          <a:prstGeom prst="rect">
            <a:avLst/>
          </a:prstGeom>
        </p:spPr>
        <p:txBody>
          <a:bodyPr anchor="b"/>
          <a:lstStyle/>
          <a:p>
            <a:r>
              <a:rPr lang="en-US"/>
              <a:t>Click to edit Master title style</a:t>
            </a:r>
            <a:endParaRPr lang="en-US" dirty="0"/>
          </a:p>
        </p:txBody>
      </p:sp>
      <p:sp>
        <p:nvSpPr>
          <p:cNvPr id="3" name="Date Placeholder 2">
            <a:extLst>
              <a:ext uri="{FF2B5EF4-FFF2-40B4-BE49-F238E27FC236}">
                <a16:creationId xmlns:a16="http://schemas.microsoft.com/office/drawing/2014/main" id="{4047C89E-0ABD-4FD2-924C-894345ADFED8}"/>
              </a:ext>
            </a:extLst>
          </p:cNvPr>
          <p:cNvSpPr>
            <a:spLocks noGrp="1"/>
          </p:cNvSpPr>
          <p:nvPr>
            <p:ph type="dt" sz="half" idx="10"/>
          </p:nvPr>
        </p:nvSpPr>
        <p:spPr/>
        <p:txBody>
          <a:bodyPr/>
          <a:lstStyle/>
          <a:p>
            <a:fld id="{81B8F32D-D8B6-4B9E-9CBF-DCAC30B7B93D}" type="datetimeFigureOut">
              <a:rPr lang="en-US" smtClean="0"/>
              <a:t>01-Nov-21</a:t>
            </a:fld>
            <a:endParaRPr lang="en-US"/>
          </a:p>
        </p:txBody>
      </p:sp>
      <p:sp>
        <p:nvSpPr>
          <p:cNvPr id="4" name="Footer Placeholder 3">
            <a:extLst>
              <a:ext uri="{FF2B5EF4-FFF2-40B4-BE49-F238E27FC236}">
                <a16:creationId xmlns:a16="http://schemas.microsoft.com/office/drawing/2014/main" id="{553026CE-9CC8-403B-88B1-184D16532A8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3B3D616-3C18-401B-A792-E75149FDFC47}"/>
              </a:ext>
            </a:extLst>
          </p:cNvPr>
          <p:cNvSpPr>
            <a:spLocks noGrp="1"/>
          </p:cNvSpPr>
          <p:nvPr>
            <p:ph type="sldNum" sz="quarter" idx="12"/>
          </p:nvPr>
        </p:nvSpPr>
        <p:spPr/>
        <p:txBody>
          <a:bodyPr/>
          <a:lstStyle/>
          <a:p>
            <a:fld id="{60553ECD-7F6D-420D-93CA-D8D15EB427AC}" type="slidenum">
              <a:rPr lang="en-US" smtClean="0"/>
              <a:t>‹#›</a:t>
            </a:fld>
            <a:endParaRPr lang="en-US"/>
          </a:p>
        </p:txBody>
      </p:sp>
      <p:cxnSp>
        <p:nvCxnSpPr>
          <p:cNvPr id="7" name="Straight Connector 6">
            <a:extLst>
              <a:ext uri="{FF2B5EF4-FFF2-40B4-BE49-F238E27FC236}">
                <a16:creationId xmlns:a16="http://schemas.microsoft.com/office/drawing/2014/main" id="{04EC6F70-D800-4067-A36A-5BBFC8018E2D}"/>
              </a:ext>
              <a:ext uri="{C183D7F6-B498-43B3-948B-1728B52AA6E4}">
                <adec:decorative xmlns:adec="http://schemas.microsoft.com/office/drawing/2017/decorative" val="1"/>
              </a:ext>
            </a:extLst>
          </p:cNvPr>
          <p:cNvCxnSpPr>
            <a:cxnSpLocks/>
          </p:cNvCxnSpPr>
          <p:nvPr/>
        </p:nvCxnSpPr>
        <p:spPr>
          <a:xfrm>
            <a:off x="482600" y="3933311"/>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11" name="Straight Connector 10">
            <a:extLst>
              <a:ext uri="{FF2B5EF4-FFF2-40B4-BE49-F238E27FC236}">
                <a16:creationId xmlns:a16="http://schemas.microsoft.com/office/drawing/2014/main" id="{42B66CB6-8988-4FBA-8524-726765A5F2AA}"/>
              </a:ext>
              <a:ext uri="{C183D7F6-B498-43B3-948B-1728B52AA6E4}">
                <adec:decorative xmlns:adec="http://schemas.microsoft.com/office/drawing/2017/decorative" val="1"/>
              </a:ext>
            </a:extLst>
          </p:cNvPr>
          <p:cNvCxnSpPr>
            <a:cxnSpLocks/>
          </p:cNvCxnSpPr>
          <p:nvPr/>
        </p:nvCxnSpPr>
        <p:spPr>
          <a:xfrm>
            <a:off x="481007"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7902763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5C73F84-0C6B-4EF4-9405-C389824999D4}"/>
              </a:ext>
            </a:extLst>
          </p:cNvPr>
          <p:cNvSpPr>
            <a:spLocks noGrp="1"/>
          </p:cNvSpPr>
          <p:nvPr>
            <p:ph type="dt" sz="half" idx="10"/>
          </p:nvPr>
        </p:nvSpPr>
        <p:spPr/>
        <p:txBody>
          <a:bodyPr/>
          <a:lstStyle/>
          <a:p>
            <a:fld id="{81B8F32D-D8B6-4B9E-9CBF-DCAC30B7B93D}" type="datetimeFigureOut">
              <a:rPr lang="en-US" smtClean="0"/>
              <a:t>01-Nov-21</a:t>
            </a:fld>
            <a:endParaRPr lang="en-US"/>
          </a:p>
        </p:txBody>
      </p:sp>
      <p:sp>
        <p:nvSpPr>
          <p:cNvPr id="3" name="Footer Placeholder 2">
            <a:extLst>
              <a:ext uri="{FF2B5EF4-FFF2-40B4-BE49-F238E27FC236}">
                <a16:creationId xmlns:a16="http://schemas.microsoft.com/office/drawing/2014/main" id="{DCCEC807-744E-4C5C-8B15-09AED3E570A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DFBCB19-9F4B-474C-85C1-4A645A971827}"/>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12822173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6A88B0-DD6B-449B-AE32-D3192081E76F}"/>
              </a:ext>
            </a:extLst>
          </p:cNvPr>
          <p:cNvSpPr>
            <a:spLocks noGrp="1"/>
          </p:cNvSpPr>
          <p:nvPr>
            <p:ph type="title"/>
          </p:nvPr>
        </p:nvSpPr>
        <p:spPr>
          <a:xfrm>
            <a:off x="484632" y="978408"/>
            <a:ext cx="4287393" cy="2450592"/>
          </a:xfrm>
          <a:prstGeom prst="rect">
            <a:avLst/>
          </a:prstGeom>
        </p:spPr>
        <p:txBody>
          <a:bodyPr anchor="b"/>
          <a:lstStyle>
            <a:lvl1pPr>
              <a:defRPr lang="en-US" sz="5400" kern="1200" smtClean="0">
                <a:solidFill>
                  <a:schemeClr val="tx1"/>
                </a:solidFill>
                <a:latin typeface="+mj-lt"/>
                <a:ea typeface="+mj-ea"/>
                <a:cs typeface="+mj-cs"/>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4F22ED6-5B69-4B3B-BF96-3A75F2107FA6}"/>
              </a:ext>
            </a:extLst>
          </p:cNvPr>
          <p:cNvSpPr>
            <a:spLocks noGrp="1"/>
          </p:cNvSpPr>
          <p:nvPr>
            <p:ph idx="1"/>
          </p:nvPr>
        </p:nvSpPr>
        <p:spPr>
          <a:xfrm>
            <a:off x="5183187" y="987425"/>
            <a:ext cx="6446484"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07704043-D45F-440A-A15D-2718A913E05A}"/>
              </a:ext>
            </a:extLst>
          </p:cNvPr>
          <p:cNvSpPr>
            <a:spLocks noGrp="1"/>
          </p:cNvSpPr>
          <p:nvPr>
            <p:ph type="body" sz="half" idx="2"/>
          </p:nvPr>
        </p:nvSpPr>
        <p:spPr>
          <a:xfrm>
            <a:off x="484632" y="3645074"/>
            <a:ext cx="4287393" cy="2223914"/>
          </a:xfrm>
        </p:spPr>
        <p:txBody>
          <a:bodyPr/>
          <a:lstStyle>
            <a:lvl1pPr marL="0" indent="0">
              <a:buNone/>
              <a:defRPr lang="en-US" sz="2400" i="1" kern="1200" dirty="0" smtClean="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B0072DC-7326-43E7-806C-B690C439E8A8}"/>
              </a:ext>
            </a:extLst>
          </p:cNvPr>
          <p:cNvSpPr>
            <a:spLocks noGrp="1"/>
          </p:cNvSpPr>
          <p:nvPr>
            <p:ph type="dt" sz="half" idx="10"/>
          </p:nvPr>
        </p:nvSpPr>
        <p:spPr/>
        <p:txBody>
          <a:bodyPr/>
          <a:lstStyle/>
          <a:p>
            <a:fld id="{81B8F32D-D8B6-4B9E-9CBF-DCAC30B7B93D}" type="datetimeFigureOut">
              <a:rPr lang="en-US" smtClean="0"/>
              <a:t>01-Nov-21</a:t>
            </a:fld>
            <a:endParaRPr lang="en-US"/>
          </a:p>
        </p:txBody>
      </p:sp>
      <p:sp>
        <p:nvSpPr>
          <p:cNvPr id="6" name="Footer Placeholder 5">
            <a:extLst>
              <a:ext uri="{FF2B5EF4-FFF2-40B4-BE49-F238E27FC236}">
                <a16:creationId xmlns:a16="http://schemas.microsoft.com/office/drawing/2014/main" id="{73F89A0F-B8C6-4AA6-A9C4-4A454F42241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E57A616-A4F2-4FC5-88DE-B4E6BA542895}"/>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13296396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6B773D-D007-4687-BA9C-9F229829B5EF}"/>
              </a:ext>
            </a:extLst>
          </p:cNvPr>
          <p:cNvSpPr>
            <a:spLocks noGrp="1"/>
          </p:cNvSpPr>
          <p:nvPr>
            <p:ph type="title"/>
          </p:nvPr>
        </p:nvSpPr>
        <p:spPr>
          <a:xfrm>
            <a:off x="484632" y="978407"/>
            <a:ext cx="4287393" cy="2450593"/>
          </a:xfrm>
          <a:prstGeom prst="rect">
            <a:avLst/>
          </a:prstGeom>
        </p:spPr>
        <p:txBody>
          <a:bodyPr anchor="b"/>
          <a:lstStyle>
            <a:lvl1pPr>
              <a:defRPr lang="en-US" sz="5400" kern="1200" smtClean="0">
                <a:solidFill>
                  <a:schemeClr val="tx1"/>
                </a:solidFill>
                <a:latin typeface="+mj-lt"/>
                <a:ea typeface="+mj-ea"/>
                <a:cs typeface="+mj-cs"/>
              </a:defRPr>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A3A75FC-78D2-4EF5-884F-11B7BACF799A}"/>
              </a:ext>
            </a:extLst>
          </p:cNvPr>
          <p:cNvSpPr>
            <a:spLocks noGrp="1"/>
          </p:cNvSpPr>
          <p:nvPr>
            <p:ph type="pic" idx="1"/>
          </p:nvPr>
        </p:nvSpPr>
        <p:spPr>
          <a:xfrm>
            <a:off x="5183187" y="987425"/>
            <a:ext cx="6446483"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CD7CE0BB-D335-4391-A23F-194C575CAF8F}"/>
              </a:ext>
            </a:extLst>
          </p:cNvPr>
          <p:cNvSpPr>
            <a:spLocks noGrp="1"/>
          </p:cNvSpPr>
          <p:nvPr>
            <p:ph type="body" sz="half" idx="2"/>
          </p:nvPr>
        </p:nvSpPr>
        <p:spPr>
          <a:xfrm>
            <a:off x="484632" y="3645074"/>
            <a:ext cx="4287393" cy="2223914"/>
          </a:xfrm>
        </p:spPr>
        <p:txBody>
          <a:bodyPr/>
          <a:lstStyle>
            <a:lvl1pPr marL="0" indent="0">
              <a:buNone/>
              <a:defRPr lang="en-US" sz="2400" i="1" kern="1200" smtClean="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C7701E1-B97B-4DA5-B9AD-07B7C12476AE}"/>
              </a:ext>
            </a:extLst>
          </p:cNvPr>
          <p:cNvSpPr>
            <a:spLocks noGrp="1"/>
          </p:cNvSpPr>
          <p:nvPr>
            <p:ph type="dt" sz="half" idx="10"/>
          </p:nvPr>
        </p:nvSpPr>
        <p:spPr/>
        <p:txBody>
          <a:bodyPr/>
          <a:lstStyle/>
          <a:p>
            <a:fld id="{81B8F32D-D8B6-4B9E-9CBF-DCAC30B7B93D}" type="datetimeFigureOut">
              <a:rPr lang="en-US" smtClean="0"/>
              <a:t>01-Nov-21</a:t>
            </a:fld>
            <a:endParaRPr lang="en-US"/>
          </a:p>
        </p:txBody>
      </p:sp>
      <p:sp>
        <p:nvSpPr>
          <p:cNvPr id="6" name="Footer Placeholder 5">
            <a:extLst>
              <a:ext uri="{FF2B5EF4-FFF2-40B4-BE49-F238E27FC236}">
                <a16:creationId xmlns:a16="http://schemas.microsoft.com/office/drawing/2014/main" id="{076D9CF8-F42F-4618-9F26-8BFE56487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9CA2023-1ECA-4A96-BDC7-F7FA4368BE1B}"/>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24909227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C87A535-3CAC-46BC-B2B2-3AE83EC3A561}"/>
              </a:ext>
            </a:extLst>
          </p:cNvPr>
          <p:cNvSpPr>
            <a:spLocks noGrp="1"/>
          </p:cNvSpPr>
          <p:nvPr>
            <p:ph type="title"/>
          </p:nvPr>
        </p:nvSpPr>
        <p:spPr>
          <a:xfrm>
            <a:off x="482600" y="978408"/>
            <a:ext cx="10506991" cy="2153099"/>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D8EBDBD-59EC-46ED-BE79-6D37B531D692}"/>
              </a:ext>
            </a:extLst>
          </p:cNvPr>
          <p:cNvSpPr>
            <a:spLocks noGrp="1"/>
          </p:cNvSpPr>
          <p:nvPr>
            <p:ph type="body" idx="1"/>
          </p:nvPr>
        </p:nvSpPr>
        <p:spPr>
          <a:xfrm>
            <a:off x="482600" y="3306870"/>
            <a:ext cx="10506991" cy="257272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C5921F5C-FD3D-42C7-90F4-5ECE6FFCFE7F}"/>
              </a:ext>
            </a:extLst>
          </p:cNvPr>
          <p:cNvSpPr>
            <a:spLocks noGrp="1"/>
          </p:cNvSpPr>
          <p:nvPr>
            <p:ph type="dt" sz="half" idx="2"/>
          </p:nvPr>
        </p:nvSpPr>
        <p:spPr>
          <a:xfrm>
            <a:off x="484632" y="100584"/>
            <a:ext cx="2743200" cy="365125"/>
          </a:xfrm>
          <a:prstGeom prst="rect">
            <a:avLst/>
          </a:prstGeom>
        </p:spPr>
        <p:txBody>
          <a:bodyPr vert="horz" lIns="91440" tIns="45720" rIns="91440" bIns="45720" rtlCol="0" anchor="ctr"/>
          <a:lstStyle>
            <a:lvl1pPr algn="l">
              <a:defRPr sz="900">
                <a:solidFill>
                  <a:schemeClr val="tx1"/>
                </a:solidFill>
              </a:defRPr>
            </a:lvl1pPr>
          </a:lstStyle>
          <a:p>
            <a:fld id="{81B8F32D-D8B6-4B9E-9CBF-DCAC30B7B93D}" type="datetimeFigureOut">
              <a:rPr lang="en-US" smtClean="0"/>
              <a:pPr/>
              <a:t>01-Nov-21</a:t>
            </a:fld>
            <a:endParaRPr lang="en-US" dirty="0"/>
          </a:p>
        </p:txBody>
      </p:sp>
      <p:sp>
        <p:nvSpPr>
          <p:cNvPr id="5" name="Footer Placeholder 4">
            <a:extLst>
              <a:ext uri="{FF2B5EF4-FFF2-40B4-BE49-F238E27FC236}">
                <a16:creationId xmlns:a16="http://schemas.microsoft.com/office/drawing/2014/main" id="{0FE63D50-6D0B-4963-97B9-A32AE63235B8}"/>
              </a:ext>
            </a:extLst>
          </p:cNvPr>
          <p:cNvSpPr>
            <a:spLocks noGrp="1"/>
          </p:cNvSpPr>
          <p:nvPr>
            <p:ph type="ftr" sz="quarter" idx="3"/>
          </p:nvPr>
        </p:nvSpPr>
        <p:spPr>
          <a:xfrm>
            <a:off x="484632" y="6419088"/>
            <a:ext cx="4114800" cy="365125"/>
          </a:xfrm>
          <a:prstGeom prst="rect">
            <a:avLst/>
          </a:prstGeom>
        </p:spPr>
        <p:txBody>
          <a:bodyPr vert="horz" lIns="91440" tIns="45720" rIns="91440" bIns="45720" rtlCol="0" anchor="ctr"/>
          <a:lstStyle>
            <a:lvl1pPr algn="l">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826B5E08-CAC3-4C87-B143-5F8956AE905D}"/>
              </a:ext>
            </a:extLst>
          </p:cNvPr>
          <p:cNvSpPr>
            <a:spLocks noGrp="1"/>
          </p:cNvSpPr>
          <p:nvPr>
            <p:ph type="sldNum" sz="quarter" idx="4"/>
          </p:nvPr>
        </p:nvSpPr>
        <p:spPr>
          <a:xfrm>
            <a:off x="10989591" y="100584"/>
            <a:ext cx="640080" cy="365125"/>
          </a:xfrm>
          <a:prstGeom prst="rect">
            <a:avLst/>
          </a:prstGeom>
        </p:spPr>
        <p:txBody>
          <a:bodyPr vert="horz" lIns="91440" tIns="45720" rIns="91440" bIns="45720" rtlCol="0" anchor="ctr"/>
          <a:lstStyle>
            <a:lvl1pPr algn="r">
              <a:defRPr sz="900">
                <a:solidFill>
                  <a:schemeClr val="tx1"/>
                </a:solidFill>
              </a:defRPr>
            </a:lvl1pPr>
          </a:lstStyle>
          <a:p>
            <a:fld id="{60553ECD-7F6D-420D-93CA-D8D15EB427AC}" type="slidenum">
              <a:rPr lang="en-US" smtClean="0"/>
              <a:pPr/>
              <a:t>‹#›</a:t>
            </a:fld>
            <a:endParaRPr lang="en-US" dirty="0"/>
          </a:p>
        </p:txBody>
      </p:sp>
      <p:cxnSp>
        <p:nvCxnSpPr>
          <p:cNvPr id="8" name="Straight Connector 7">
            <a:extLst>
              <a:ext uri="{FF2B5EF4-FFF2-40B4-BE49-F238E27FC236}">
                <a16:creationId xmlns:a16="http://schemas.microsoft.com/office/drawing/2014/main" id="{108D74AC-B125-4E11-BA53-E9E383966DF8}"/>
              </a:ext>
              <a:ext uri="{C183D7F6-B498-43B3-948B-1728B52AA6E4}">
                <adec:decorative xmlns:adec="http://schemas.microsoft.com/office/drawing/2017/decorative" val="1"/>
              </a:ext>
            </a:extLst>
          </p:cNvPr>
          <p:cNvCxnSpPr>
            <a:cxnSpLocks/>
          </p:cNvCxnSpPr>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9DC76EBE-FB9D-4054-B5D8-19E3EAFE40B2}"/>
              </a:ext>
              <a:ext uri="{C183D7F6-B498-43B3-948B-1728B52AA6E4}">
                <adec:decorative xmlns:adec="http://schemas.microsoft.com/office/drawing/2017/decorative" val="1"/>
              </a:ext>
            </a:extLst>
          </p:cNvPr>
          <p:cNvCxnSpPr>
            <a:cxnSpLocks/>
          </p:cNvCxnSpPr>
          <p:nvPr/>
        </p:nvCxnSpPr>
        <p:spPr>
          <a:xfrm>
            <a:off x="482600"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823672536"/>
      </p:ext>
    </p:extLst>
  </p:cSld>
  <p:clrMap bg1="lt1" tx1="dk1" bg2="lt2" tx2="dk2" accent1="accent1" accent2="accent2" accent3="accent3" accent4="accent4" accent5="accent5" accent6="accent6" hlink="hlink" folHlink="folHlink"/>
  <p:sldLayoutIdLst>
    <p:sldLayoutId id="2147483825" r:id="rId1"/>
    <p:sldLayoutId id="2147483826" r:id="rId2"/>
    <p:sldLayoutId id="2147483827" r:id="rId3"/>
    <p:sldLayoutId id="2147483828" r:id="rId4"/>
    <p:sldLayoutId id="2147483829" r:id="rId5"/>
    <p:sldLayoutId id="2147483823" r:id="rId6"/>
    <p:sldLayoutId id="2147483819" r:id="rId7"/>
    <p:sldLayoutId id="2147483820" r:id="rId8"/>
    <p:sldLayoutId id="2147483821" r:id="rId9"/>
    <p:sldLayoutId id="2147483822" r:id="rId10"/>
    <p:sldLayoutId id="2147483824" r:id="rId11"/>
    <p:sldLayoutId id="2147483831" r:id="rId12"/>
  </p:sldLayoutIdLst>
  <p:txStyles>
    <p:titleStyle>
      <a:lvl1pPr algn="l" defTabSz="914400" rtl="0" eaLnBrk="1" latinLnBrk="0" hangingPunct="1">
        <a:lnSpc>
          <a:spcPct val="100000"/>
        </a:lnSpc>
        <a:spcBef>
          <a:spcPct val="0"/>
        </a:spcBef>
        <a:buNone/>
        <a:defRPr sz="6600" kern="1200">
          <a:solidFill>
            <a:schemeClr val="tx1"/>
          </a:solidFill>
          <a:latin typeface="+mj-lt"/>
          <a:ea typeface="+mj-ea"/>
          <a:cs typeface="+mj-cs"/>
        </a:defRPr>
      </a:lvl1pPr>
    </p:titleStyle>
    <p:bodyStyle>
      <a:lvl1pPr marL="0" indent="0" algn="l" defTabSz="914400" rtl="0" eaLnBrk="1" latinLnBrk="0" hangingPunct="1">
        <a:lnSpc>
          <a:spcPct val="100000"/>
        </a:lnSpc>
        <a:spcBef>
          <a:spcPts val="1000"/>
        </a:spcBef>
        <a:buFont typeface="Arial" panose="020B0604020202020204" pitchFamily="34" charset="0"/>
        <a:buNone/>
        <a:defRPr sz="24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big-ann-benchmarks.com/"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Microsoft/DiskANN"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12" Type="http://schemas.openxmlformats.org/officeDocument/2006/relationships/image" Target="../media/image16.pn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10.png"/><Relationship Id="rId11" Type="http://schemas.openxmlformats.org/officeDocument/2006/relationships/image" Target="../media/image15.png"/><Relationship Id="rId5" Type="http://schemas.openxmlformats.org/officeDocument/2006/relationships/image" Target="../media/image9.png"/><Relationship Id="rId10" Type="http://schemas.openxmlformats.org/officeDocument/2006/relationships/image" Target="../media/image14.png"/><Relationship Id="rId4" Type="http://schemas.openxmlformats.org/officeDocument/2006/relationships/image" Target="../media/image8.png"/><Relationship Id="rId9"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hyperlink" Target="https://github.com/Microsoft/DiskANN"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facebookresearch/faiss"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www.cs.rice.edu/~as143/"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hyperlink" Target="https://github.com/harsha-simhadri/big-ann-benchmarks/" TargetMode="Externa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ags" Target="../tags/tag1.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2.xml"/><Relationship Id="rId1" Type="http://schemas.openxmlformats.org/officeDocument/2006/relationships/tags" Target="../tags/tag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3.xml"/></Relationships>
</file>

<file path=ppt/slides/_rels/slide5.xml.rels><?xml version="1.0" encoding="UTF-8" standalone="yes"?>
<Relationships xmlns="http://schemas.openxmlformats.org/package/2006/relationships"><Relationship Id="rId3" Type="http://schemas.openxmlformats.org/officeDocument/2006/relationships/hyperlink" Target="https://ai.facebook.com/blog/using-ai-to-detect-covid-19-misinformation-and-exploitative-content" TargetMode="External"/><Relationship Id="rId7" Type="http://schemas.openxmlformats.org/officeDocument/2006/relationships/hyperlink" Target="https://arxiv.org/abs/1409.4842"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hyperlink" Target="https://www.cv-foundation.org/openaccess/content_cvpr_2016/app/S09-38.pdf" TargetMode="External"/><Relationship Id="rId5" Type="http://schemas.openxmlformats.org/officeDocument/2006/relationships/hyperlink" Target="https://dl.acm.org/doi/10.1145/2505515.2505665" TargetMode="External"/><Relationship Id="rId4" Type="http://schemas.openxmlformats.org/officeDocument/2006/relationships/hyperlink" Target="https://arxiv.org/abs/1709.01507" TargetMode="Externa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facebookresearch/faiss"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facebookresearch/faiss"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3" name="Rectangle 32">
            <a:extLst>
              <a:ext uri="{FF2B5EF4-FFF2-40B4-BE49-F238E27FC236}">
                <a16:creationId xmlns:a16="http://schemas.microsoft.com/office/drawing/2014/main" id="{35F60170-91B4-45F0-B88B-9C07AEC464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16AD859-72D9-4C90-9AF2-513650220403}"/>
              </a:ext>
            </a:extLst>
          </p:cNvPr>
          <p:cNvSpPr>
            <a:spLocks noGrp="1"/>
          </p:cNvSpPr>
          <p:nvPr>
            <p:ph type="ctrTitle"/>
          </p:nvPr>
        </p:nvSpPr>
        <p:spPr>
          <a:xfrm>
            <a:off x="562329" y="3756611"/>
            <a:ext cx="5614993" cy="2599170"/>
          </a:xfrm>
        </p:spPr>
        <p:txBody>
          <a:bodyPr vert="horz" lIns="91440" tIns="45720" rIns="91440" bIns="45720" rtlCol="0" anchor="b">
            <a:noAutofit/>
          </a:bodyPr>
          <a:lstStyle/>
          <a:p>
            <a:pPr>
              <a:lnSpc>
                <a:spcPct val="90000"/>
              </a:lnSpc>
            </a:pPr>
            <a:r>
              <a:rPr lang="en-US" sz="2000" b="1" dirty="0"/>
              <a:t>Harsha Simhadri</a:t>
            </a:r>
            <a:r>
              <a:rPr lang="en-US" sz="2000" b="1" baseline="30000" dirty="0"/>
              <a:t>*</a:t>
            </a:r>
            <a:r>
              <a:rPr lang="en-US" sz="2000" b="1" dirty="0"/>
              <a:t> (Organizer for Track T1/T2), </a:t>
            </a:r>
            <a:br>
              <a:rPr lang="en-US" sz="2000" b="1" dirty="0"/>
            </a:br>
            <a:r>
              <a:rPr lang="en-US" sz="2000" b="1" dirty="0"/>
              <a:t>George Williams</a:t>
            </a:r>
            <a:r>
              <a:rPr lang="en-US" sz="2000" b="1" baseline="30000" dirty="0"/>
              <a:t>§</a:t>
            </a:r>
            <a:r>
              <a:rPr lang="en-US" sz="2000" b="1" dirty="0"/>
              <a:t> (Organizer for Track T3), </a:t>
            </a:r>
            <a:br>
              <a:rPr lang="en-US" sz="2000" b="1" dirty="0"/>
            </a:br>
            <a:r>
              <a:rPr lang="en-US" sz="2000" b="1" dirty="0"/>
              <a:t>Martin Aumüller</a:t>
            </a:r>
            <a:r>
              <a:rPr lang="en-US" sz="2000" b="1" baseline="30000" dirty="0"/>
              <a:t>¤</a:t>
            </a:r>
            <a:r>
              <a:rPr lang="en-US" sz="2000" b="1" dirty="0"/>
              <a:t>, Matthijs Douze</a:t>
            </a:r>
            <a:r>
              <a:rPr lang="en-US" sz="2000" b="1" baseline="30000" dirty="0"/>
              <a:t>†</a:t>
            </a:r>
            <a:r>
              <a:rPr lang="en-US" sz="2000" b="1" dirty="0"/>
              <a:t>, Ravishankar Krishnaswamy</a:t>
            </a:r>
            <a:r>
              <a:rPr lang="en-US" sz="2000" b="1" baseline="30000" dirty="0"/>
              <a:t> *+</a:t>
            </a:r>
            <a:r>
              <a:rPr lang="en-US" sz="2000" b="1" dirty="0"/>
              <a:t>, Artem </a:t>
            </a:r>
            <a:r>
              <a:rPr lang="en-US" sz="2000" b="1" dirty="0" err="1"/>
              <a:t>Babenko</a:t>
            </a:r>
            <a:r>
              <a:rPr lang="en-US" sz="2000" b="1" baseline="30000" dirty="0"/>
              <a:t>‡</a:t>
            </a:r>
            <a:r>
              <a:rPr lang="en-US" sz="2000" b="1" dirty="0"/>
              <a:t>, Dmitry Baranchuk</a:t>
            </a:r>
            <a:r>
              <a:rPr lang="en-US" sz="2000" b="1" baseline="30000" dirty="0"/>
              <a:t>‡</a:t>
            </a:r>
            <a:r>
              <a:rPr lang="en-US" sz="2000" b="1" dirty="0"/>
              <a:t>, Qi Chen</a:t>
            </a:r>
            <a:r>
              <a:rPr lang="en-US" sz="2000" b="1" baseline="30000" dirty="0"/>
              <a:t>*</a:t>
            </a:r>
            <a:r>
              <a:rPr lang="en-US" sz="2000" b="1" dirty="0"/>
              <a:t>, Lucas Hosseini</a:t>
            </a:r>
            <a:r>
              <a:rPr lang="en-US" sz="2000" b="1" baseline="30000" dirty="0"/>
              <a:t>†</a:t>
            </a:r>
            <a:r>
              <a:rPr lang="en-US" sz="2000" b="1" dirty="0"/>
              <a:t>, Gopal Srinivasa</a:t>
            </a:r>
            <a:r>
              <a:rPr lang="en-US" sz="2000" b="1" baseline="30000" dirty="0"/>
              <a:t>*</a:t>
            </a:r>
            <a:r>
              <a:rPr lang="en-US" sz="2000" b="1" dirty="0"/>
              <a:t>, Suhas Jayaram Subramanya</a:t>
            </a:r>
            <a:r>
              <a:rPr lang="en-US" sz="2000" b="1" baseline="30000" dirty="0"/>
              <a:t>#</a:t>
            </a:r>
            <a:r>
              <a:rPr lang="en-US" sz="2000" b="1" dirty="0"/>
              <a:t>, Jingdong Wang</a:t>
            </a:r>
            <a:r>
              <a:rPr lang="en-US" sz="2000" b="1" baseline="30000" dirty="0"/>
              <a:t>^</a:t>
            </a:r>
            <a:br>
              <a:rPr lang="en-US" sz="2000" b="1" dirty="0"/>
            </a:br>
            <a:br>
              <a:rPr lang="en-US" sz="2000" b="1" dirty="0"/>
            </a:br>
            <a:r>
              <a:rPr lang="en-US" sz="1200" dirty="0"/>
              <a:t>*Microsoft Research, </a:t>
            </a:r>
            <a:r>
              <a:rPr lang="en-US" sz="1200" baseline="30000" dirty="0"/>
              <a:t>§</a:t>
            </a:r>
            <a:r>
              <a:rPr lang="en-US" sz="1200" dirty="0"/>
              <a:t>GSI Technology, ¤IT University of Copenhagen, †Facebook AI Research, ‡Yandex Labs, </a:t>
            </a:r>
            <a:r>
              <a:rPr lang="en-US" sz="1200" b="1" baseline="30000" dirty="0"/>
              <a:t>#</a:t>
            </a:r>
            <a:r>
              <a:rPr lang="en-US" sz="1200" dirty="0"/>
              <a:t>Carnegie Mellon University, </a:t>
            </a:r>
            <a:r>
              <a:rPr lang="en-US" sz="1200" baseline="30000" dirty="0"/>
              <a:t>+</a:t>
            </a:r>
            <a:r>
              <a:rPr lang="en-US" sz="1200" dirty="0"/>
              <a:t>IIT Madras, ^Baidu</a:t>
            </a:r>
            <a:endParaRPr lang="en-US" sz="2000" b="1" dirty="0"/>
          </a:p>
        </p:txBody>
      </p:sp>
      <p:sp>
        <p:nvSpPr>
          <p:cNvPr id="3" name="Subtitle 2">
            <a:extLst>
              <a:ext uri="{FF2B5EF4-FFF2-40B4-BE49-F238E27FC236}">
                <a16:creationId xmlns:a16="http://schemas.microsoft.com/office/drawing/2014/main" id="{3DCF69C4-08CA-49EF-A5A4-84AB8B1F1367}"/>
              </a:ext>
            </a:extLst>
          </p:cNvPr>
          <p:cNvSpPr>
            <a:spLocks noGrp="1"/>
          </p:cNvSpPr>
          <p:nvPr>
            <p:ph type="subTitle" idx="1"/>
          </p:nvPr>
        </p:nvSpPr>
        <p:spPr>
          <a:xfrm>
            <a:off x="481006" y="3026812"/>
            <a:ext cx="5430655" cy="548164"/>
          </a:xfrm>
        </p:spPr>
        <p:txBody>
          <a:bodyPr vert="horz" lIns="91440" tIns="45720" rIns="91440" bIns="45720" rtlCol="0" anchor="t">
            <a:normAutofit/>
          </a:bodyPr>
          <a:lstStyle/>
          <a:p>
            <a:r>
              <a:rPr lang="en-US" b="1" dirty="0">
                <a:solidFill>
                  <a:schemeClr val="accent2">
                    <a:lumMod val="75000"/>
                  </a:schemeClr>
                </a:solidFill>
                <a:hlinkClick r:id="rId3">
                  <a:extLst>
                    <a:ext uri="{A12FA001-AC4F-418D-AE19-62706E023703}">
                      <ahyp:hlinkClr xmlns:ahyp="http://schemas.microsoft.com/office/drawing/2018/hyperlinkcolor" val="tx"/>
                    </a:ext>
                  </a:extLst>
                </a:hlinkClick>
              </a:rPr>
              <a:t>https://big-ann-benchmarks.com/</a:t>
            </a:r>
            <a:endParaRPr lang="en-US" b="1" dirty="0">
              <a:solidFill>
                <a:schemeClr val="accent2">
                  <a:lumMod val="75000"/>
                </a:schemeClr>
              </a:solidFill>
            </a:endParaRPr>
          </a:p>
        </p:txBody>
      </p:sp>
      <p:pic>
        <p:nvPicPr>
          <p:cNvPr id="15" name="Picture 3">
            <a:extLst>
              <a:ext uri="{FF2B5EF4-FFF2-40B4-BE49-F238E27FC236}">
                <a16:creationId xmlns:a16="http://schemas.microsoft.com/office/drawing/2014/main" id="{B27B4B54-29E8-400D-833A-843AA0F902F8}"/>
              </a:ext>
            </a:extLst>
          </p:cNvPr>
          <p:cNvPicPr>
            <a:picLocks noChangeAspect="1"/>
          </p:cNvPicPr>
          <p:nvPr/>
        </p:nvPicPr>
        <p:blipFill rotWithShape="1">
          <a:blip r:embed="rId4">
            <a:alphaModFix/>
          </a:blip>
          <a:srcRect r="9000" b="2"/>
          <a:stretch/>
        </p:blipFill>
        <p:spPr>
          <a:xfrm>
            <a:off x="6280340" y="489856"/>
            <a:ext cx="5349331" cy="5878282"/>
          </a:xfrm>
          <a:prstGeom prst="rect">
            <a:avLst/>
          </a:prstGeom>
        </p:spPr>
      </p:pic>
      <p:cxnSp>
        <p:nvCxnSpPr>
          <p:cNvPr id="44" name="Straight Connector 34">
            <a:extLst>
              <a:ext uri="{FF2B5EF4-FFF2-40B4-BE49-F238E27FC236}">
                <a16:creationId xmlns:a16="http://schemas.microsoft.com/office/drawing/2014/main" id="{2C84CC28-1690-471E-9AE2-3198EB86316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5"/>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45" name="Straight Connector 36">
            <a:extLst>
              <a:ext uri="{FF2B5EF4-FFF2-40B4-BE49-F238E27FC236}">
                <a16:creationId xmlns:a16="http://schemas.microsoft.com/office/drawing/2014/main" id="{526E6137-4B85-4A65-BCC4-9BAB3D0DAE7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6368138"/>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sp>
        <p:nvSpPr>
          <p:cNvPr id="25" name="Title 1">
            <a:extLst>
              <a:ext uri="{FF2B5EF4-FFF2-40B4-BE49-F238E27FC236}">
                <a16:creationId xmlns:a16="http://schemas.microsoft.com/office/drawing/2014/main" id="{896F7ED7-A42F-4B14-A30D-DE4EBDCE0AF9}"/>
              </a:ext>
            </a:extLst>
          </p:cNvPr>
          <p:cNvSpPr txBox="1">
            <a:spLocks/>
          </p:cNvSpPr>
          <p:nvPr/>
        </p:nvSpPr>
        <p:spPr>
          <a:xfrm>
            <a:off x="481006" y="546628"/>
            <a:ext cx="5934702" cy="2736390"/>
          </a:xfrm>
          <a:prstGeom prst="rect">
            <a:avLst/>
          </a:prstGeom>
        </p:spPr>
        <p:txBody>
          <a:bodyPr vert="horz" lIns="91440" tIns="45720" rIns="91440" bIns="45720" rtlCol="0" anchor="t">
            <a:normAutofit/>
          </a:bodyPr>
          <a:lstStyle>
            <a:lvl1pPr algn="l" defTabSz="914400" rtl="0" eaLnBrk="1" latinLnBrk="0" hangingPunct="1">
              <a:lnSpc>
                <a:spcPct val="100000"/>
              </a:lnSpc>
              <a:spcBef>
                <a:spcPct val="0"/>
              </a:spcBef>
              <a:buNone/>
              <a:defRPr sz="6600" kern="1200">
                <a:solidFill>
                  <a:schemeClr val="tx1"/>
                </a:solidFill>
                <a:latin typeface="+mj-lt"/>
                <a:ea typeface="+mj-ea"/>
                <a:cs typeface="+mj-cs"/>
              </a:defRPr>
            </a:lvl1pPr>
          </a:lstStyle>
          <a:p>
            <a:pPr>
              <a:lnSpc>
                <a:spcPct val="90000"/>
              </a:lnSpc>
              <a:spcAft>
                <a:spcPts val="600"/>
              </a:spcAft>
            </a:pPr>
            <a:r>
              <a:rPr lang="en-US" sz="4400" b="1" dirty="0">
                <a:solidFill>
                  <a:schemeClr val="accent3"/>
                </a:solidFill>
                <a:latin typeface="Helvetica Neue"/>
              </a:rPr>
              <a:t>Billion-Scale Approximate Nearest Neighbor Search Challenge</a:t>
            </a:r>
            <a:endParaRPr lang="en-US" sz="4400" b="1" dirty="0">
              <a:solidFill>
                <a:schemeClr val="accent3"/>
              </a:solidFill>
            </a:endParaRPr>
          </a:p>
        </p:txBody>
      </p:sp>
      <p:sp>
        <p:nvSpPr>
          <p:cNvPr id="4" name="TextBox 3">
            <a:extLst>
              <a:ext uri="{FF2B5EF4-FFF2-40B4-BE49-F238E27FC236}">
                <a16:creationId xmlns:a16="http://schemas.microsoft.com/office/drawing/2014/main" id="{E4F93A61-39BD-41DE-907E-91AB2CF7BEA7}"/>
              </a:ext>
            </a:extLst>
          </p:cNvPr>
          <p:cNvSpPr txBox="1"/>
          <p:nvPr/>
        </p:nvSpPr>
        <p:spPr>
          <a:xfrm>
            <a:off x="562329" y="6424910"/>
            <a:ext cx="10941200" cy="646331"/>
          </a:xfrm>
          <a:prstGeom prst="rect">
            <a:avLst/>
          </a:prstGeom>
          <a:noFill/>
        </p:spPr>
        <p:txBody>
          <a:bodyPr wrap="none" rtlCol="0">
            <a:spAutoFit/>
          </a:bodyPr>
          <a:lstStyle/>
          <a:p>
            <a:r>
              <a:rPr lang="en-US" dirty="0"/>
              <a:t>[</a:t>
            </a:r>
            <a:r>
              <a:rPr lang="en-US" dirty="0">
                <a:solidFill>
                  <a:schemeClr val="accent2">
                    <a:lumMod val="75000"/>
                  </a:schemeClr>
                </a:solidFill>
              </a:rPr>
              <a:t>Thanks to Microsoft Research for generous support including Azure credits for participants and organizers]</a:t>
            </a:r>
          </a:p>
          <a:p>
            <a:endParaRPr lang="en-US" dirty="0"/>
          </a:p>
        </p:txBody>
      </p:sp>
    </p:spTree>
    <p:extLst>
      <p:ext uri="{BB962C8B-B14F-4D97-AF65-F5344CB8AC3E}">
        <p14:creationId xmlns:p14="http://schemas.microsoft.com/office/powerpoint/2010/main" val="496439478"/>
      </p:ext>
    </p:extLst>
  </p:cSld>
  <p:clrMapOvr>
    <a:masterClrMapping/>
  </p:clrMapOvr>
  <mc:AlternateContent xmlns:mc="http://schemas.openxmlformats.org/markup-compatibility/2006">
    <mc:Choice xmlns:p14="http://schemas.microsoft.com/office/powerpoint/2010/main" Requires="p14">
      <p:transition spd="slow" p14:dur="2000" advTm="47471"/>
    </mc:Choice>
    <mc:Fallback>
      <p:transition spd="slow" advTm="47471"/>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95658-3BA1-4874-AB1C-8C5098E7DD8E}"/>
              </a:ext>
            </a:extLst>
          </p:cNvPr>
          <p:cNvSpPr>
            <a:spLocks noGrp="1"/>
          </p:cNvSpPr>
          <p:nvPr>
            <p:ph type="title"/>
          </p:nvPr>
        </p:nvSpPr>
        <p:spPr>
          <a:xfrm>
            <a:off x="482599" y="564070"/>
            <a:ext cx="11161713" cy="721805"/>
          </a:xfrm>
        </p:spPr>
        <p:txBody>
          <a:bodyPr/>
          <a:lstStyle/>
          <a:p>
            <a:r>
              <a:rPr lang="en-US" sz="3600" dirty="0"/>
              <a:t>Track 2: Baseline: </a:t>
            </a:r>
            <a:r>
              <a:rPr lang="en-US" sz="3600" dirty="0">
                <a:hlinkClick r:id="rId3"/>
              </a:rPr>
              <a:t>DiskANN</a:t>
            </a:r>
            <a:r>
              <a:rPr lang="en-US" sz="3600" dirty="0"/>
              <a:t> </a:t>
            </a:r>
            <a:r>
              <a:rPr lang="en-US" sz="2000" dirty="0"/>
              <a:t>[https://github.com/microsoft/DiskANN/]</a:t>
            </a:r>
            <a:endParaRPr lang="en-US" sz="3600" dirty="0"/>
          </a:p>
        </p:txBody>
      </p:sp>
      <p:sp>
        <p:nvSpPr>
          <p:cNvPr id="43" name="Rectangle: Rounded Corners 42">
            <a:extLst>
              <a:ext uri="{FF2B5EF4-FFF2-40B4-BE49-F238E27FC236}">
                <a16:creationId xmlns:a16="http://schemas.microsoft.com/office/drawing/2014/main" id="{7B13E2AB-2DB5-4B94-8CC2-B0AA9B7D141E}"/>
              </a:ext>
            </a:extLst>
          </p:cNvPr>
          <p:cNvSpPr/>
          <p:nvPr/>
        </p:nvSpPr>
        <p:spPr>
          <a:xfrm>
            <a:off x="684073" y="1386518"/>
            <a:ext cx="5137151" cy="2521437"/>
          </a:xfrm>
          <a:prstGeom prst="round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Content Placeholder 2">
            <a:extLst>
              <a:ext uri="{FF2B5EF4-FFF2-40B4-BE49-F238E27FC236}">
                <a16:creationId xmlns:a16="http://schemas.microsoft.com/office/drawing/2014/main" id="{66790950-8F1D-4E46-87AA-E11C9C42E86E}"/>
              </a:ext>
            </a:extLst>
          </p:cNvPr>
          <p:cNvSpPr txBox="1">
            <a:spLocks/>
          </p:cNvSpPr>
          <p:nvPr/>
        </p:nvSpPr>
        <p:spPr>
          <a:xfrm>
            <a:off x="1842948" y="1362212"/>
            <a:ext cx="2819400" cy="636399"/>
          </a:xfrm>
          <a:prstGeom prst="rect">
            <a:avLst/>
          </a:prstGeom>
        </p:spPr>
        <p:txBody>
          <a:bodyPr>
            <a:normAutofit fontScale="92500"/>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Wingdings" panose="05000000000000000000" pitchFamily="2" charset="2"/>
              <a:buNone/>
            </a:pPr>
            <a:r>
              <a:rPr lang="en-US" dirty="0" err="1"/>
              <a:t>DiskANN</a:t>
            </a:r>
            <a:r>
              <a:rPr lang="en-US" dirty="0"/>
              <a:t> Design</a:t>
            </a:r>
          </a:p>
        </p:txBody>
      </p:sp>
      <p:sp>
        <p:nvSpPr>
          <p:cNvPr id="52" name="TextBox 51">
            <a:extLst>
              <a:ext uri="{FF2B5EF4-FFF2-40B4-BE49-F238E27FC236}">
                <a16:creationId xmlns:a16="http://schemas.microsoft.com/office/drawing/2014/main" id="{F25B6D22-BB1F-4E03-ACDA-8BD02A2C57CF}"/>
              </a:ext>
            </a:extLst>
          </p:cNvPr>
          <p:cNvSpPr txBox="1"/>
          <p:nvPr/>
        </p:nvSpPr>
        <p:spPr>
          <a:xfrm>
            <a:off x="588122" y="4210763"/>
            <a:ext cx="6038443" cy="1631216"/>
          </a:xfrm>
          <a:prstGeom prst="rect">
            <a:avLst/>
          </a:prstGeom>
          <a:solidFill>
            <a:schemeClr val="bg1">
              <a:lumMod val="85000"/>
            </a:schemeClr>
          </a:solidFill>
        </p:spPr>
        <p:txBody>
          <a:bodyPr wrap="square" rtlCol="0">
            <a:spAutoFit/>
          </a:bodyPr>
          <a:lstStyle/>
          <a:p>
            <a:r>
              <a:rPr lang="en-US" sz="2000" dirty="0" err="1">
                <a:latin typeface="+mj-lt"/>
              </a:rPr>
              <a:t>GreedySearch</a:t>
            </a:r>
            <a:r>
              <a:rPr lang="en-US" sz="2000" dirty="0">
                <a:latin typeface="+mj-lt"/>
              </a:rPr>
              <a:t>(q)</a:t>
            </a:r>
          </a:p>
          <a:p>
            <a:pPr marL="342900" indent="-342900">
              <a:buFont typeface="Arial" panose="020B0604020202020204" pitchFamily="34" charset="0"/>
              <a:buChar char="•"/>
            </a:pPr>
            <a:r>
              <a:rPr lang="en-US" sz="2000" dirty="0">
                <a:latin typeface="+mj-lt"/>
              </a:rPr>
              <a:t>Let p = start node r</a:t>
            </a:r>
          </a:p>
          <a:p>
            <a:pPr marL="342900" indent="-342900">
              <a:buFont typeface="Arial" panose="020B0604020202020204" pitchFamily="34" charset="0"/>
              <a:buChar char="•"/>
            </a:pPr>
            <a:r>
              <a:rPr lang="en-US" sz="2000" dirty="0">
                <a:latin typeface="+mj-lt"/>
              </a:rPr>
              <a:t>Fetch neighbors of p from SSD </a:t>
            </a:r>
          </a:p>
          <a:p>
            <a:pPr marL="342900" indent="-342900">
              <a:buFont typeface="Arial" panose="020B0604020202020204" pitchFamily="34" charset="0"/>
              <a:buChar char="•"/>
            </a:pPr>
            <a:r>
              <a:rPr lang="en-US" sz="2000" dirty="0">
                <a:latin typeface="+mj-lt"/>
              </a:rPr>
              <a:t>Use </a:t>
            </a:r>
            <a:r>
              <a:rPr lang="en-US" sz="2000" b="1" dirty="0">
                <a:latin typeface="+mj-lt"/>
              </a:rPr>
              <a:t>compressed representation of points </a:t>
            </a:r>
            <a:r>
              <a:rPr lang="en-US" sz="2000" dirty="0">
                <a:latin typeface="+mj-lt"/>
              </a:rPr>
              <a:t>to decide which neighbor to move to!</a:t>
            </a:r>
          </a:p>
        </p:txBody>
      </p:sp>
      <p:sp>
        <p:nvSpPr>
          <p:cNvPr id="53" name="TextBox 52">
            <a:extLst>
              <a:ext uri="{FF2B5EF4-FFF2-40B4-BE49-F238E27FC236}">
                <a16:creationId xmlns:a16="http://schemas.microsoft.com/office/drawing/2014/main" id="{DB48A62A-E1C5-410A-9359-96B30D48556C}"/>
              </a:ext>
            </a:extLst>
          </p:cNvPr>
          <p:cNvSpPr txBox="1"/>
          <p:nvPr/>
        </p:nvSpPr>
        <p:spPr>
          <a:xfrm rot="5400000">
            <a:off x="5122673" y="3110278"/>
            <a:ext cx="655949" cy="461665"/>
          </a:xfrm>
          <a:prstGeom prst="rect">
            <a:avLst/>
          </a:prstGeom>
          <a:noFill/>
        </p:spPr>
        <p:txBody>
          <a:bodyPr wrap="none" rtlCol="0">
            <a:spAutoFit/>
          </a:bodyPr>
          <a:lstStyle/>
          <a:p>
            <a:r>
              <a:rPr lang="en-US" sz="2400" dirty="0"/>
              <a:t>SSD</a:t>
            </a:r>
          </a:p>
        </p:txBody>
      </p:sp>
      <p:sp>
        <p:nvSpPr>
          <p:cNvPr id="54" name="TextBox 53">
            <a:extLst>
              <a:ext uri="{FF2B5EF4-FFF2-40B4-BE49-F238E27FC236}">
                <a16:creationId xmlns:a16="http://schemas.microsoft.com/office/drawing/2014/main" id="{7178B33F-E79C-4CB0-9E92-17670CE9439D}"/>
              </a:ext>
            </a:extLst>
          </p:cNvPr>
          <p:cNvSpPr txBox="1"/>
          <p:nvPr/>
        </p:nvSpPr>
        <p:spPr>
          <a:xfrm>
            <a:off x="1005343" y="2988396"/>
            <a:ext cx="3986994" cy="830997"/>
          </a:xfrm>
          <a:prstGeom prst="rect">
            <a:avLst/>
          </a:prstGeom>
          <a:solidFill>
            <a:schemeClr val="bg2">
              <a:alpha val="70000"/>
            </a:schemeClr>
          </a:solidFill>
          <a:ln>
            <a:noFill/>
          </a:ln>
        </p:spPr>
        <p:txBody>
          <a:bodyPr wrap="square" rtlCol="0">
            <a:spAutoFit/>
          </a:bodyPr>
          <a:lstStyle/>
          <a:p>
            <a:pPr algn="ctr"/>
            <a:r>
              <a:rPr lang="en-US" sz="2400" dirty="0">
                <a:latin typeface="+mj-lt"/>
              </a:rPr>
              <a:t>Low-diameter graph</a:t>
            </a:r>
          </a:p>
          <a:p>
            <a:pPr algn="ctr"/>
            <a:r>
              <a:rPr lang="en-US" sz="2400" b="1" dirty="0">
                <a:latin typeface="+mj-lt"/>
              </a:rPr>
              <a:t>+full-precision vectors</a:t>
            </a:r>
          </a:p>
        </p:txBody>
      </p:sp>
      <p:grpSp>
        <p:nvGrpSpPr>
          <p:cNvPr id="55" name="Group 54">
            <a:extLst>
              <a:ext uri="{FF2B5EF4-FFF2-40B4-BE49-F238E27FC236}">
                <a16:creationId xmlns:a16="http://schemas.microsoft.com/office/drawing/2014/main" id="{B43013C7-9066-4752-8336-78BB2D075FA0}"/>
              </a:ext>
            </a:extLst>
          </p:cNvPr>
          <p:cNvGrpSpPr/>
          <p:nvPr/>
        </p:nvGrpSpPr>
        <p:grpSpPr>
          <a:xfrm>
            <a:off x="1005343" y="1874149"/>
            <a:ext cx="4676137" cy="981359"/>
            <a:chOff x="1459077" y="1228425"/>
            <a:chExt cx="4676137" cy="981359"/>
          </a:xfrm>
        </p:grpSpPr>
        <p:sp>
          <p:nvSpPr>
            <p:cNvPr id="56" name="TextBox 55">
              <a:extLst>
                <a:ext uri="{FF2B5EF4-FFF2-40B4-BE49-F238E27FC236}">
                  <a16:creationId xmlns:a16="http://schemas.microsoft.com/office/drawing/2014/main" id="{02F5B83E-C56C-4091-8172-9CC125BC1463}"/>
                </a:ext>
              </a:extLst>
            </p:cNvPr>
            <p:cNvSpPr txBox="1"/>
            <p:nvPr/>
          </p:nvSpPr>
          <p:spPr>
            <a:xfrm>
              <a:off x="1459077" y="1290069"/>
              <a:ext cx="3986994" cy="830997"/>
            </a:xfrm>
            <a:prstGeom prst="rect">
              <a:avLst/>
            </a:prstGeom>
            <a:solidFill>
              <a:schemeClr val="bg2">
                <a:alpha val="70000"/>
              </a:schemeClr>
            </a:solidFill>
            <a:ln>
              <a:noFill/>
            </a:ln>
          </p:spPr>
          <p:txBody>
            <a:bodyPr wrap="square" rtlCol="0">
              <a:spAutoFit/>
            </a:bodyPr>
            <a:lstStyle/>
            <a:p>
              <a:pPr algn="ctr"/>
              <a:r>
                <a:rPr lang="en-US" sz="2400" dirty="0">
                  <a:latin typeface="+mj-lt"/>
                </a:rPr>
                <a:t>Compressed vectors </a:t>
              </a:r>
            </a:p>
            <a:p>
              <a:pPr algn="ctr"/>
              <a:r>
                <a:rPr lang="en-US" sz="2400" dirty="0">
                  <a:latin typeface="+mj-lt"/>
                </a:rPr>
                <a:t>(50-60GB/billion vectors)</a:t>
              </a:r>
            </a:p>
          </p:txBody>
        </p:sp>
        <p:sp>
          <p:nvSpPr>
            <p:cNvPr id="57" name="TextBox 56">
              <a:extLst>
                <a:ext uri="{FF2B5EF4-FFF2-40B4-BE49-F238E27FC236}">
                  <a16:creationId xmlns:a16="http://schemas.microsoft.com/office/drawing/2014/main" id="{7F1762C6-89B6-4102-A848-AD70875C7CA3}"/>
                </a:ext>
              </a:extLst>
            </p:cNvPr>
            <p:cNvSpPr txBox="1"/>
            <p:nvPr/>
          </p:nvSpPr>
          <p:spPr>
            <a:xfrm rot="5400000">
              <a:off x="5413702" y="1488272"/>
              <a:ext cx="981359" cy="461665"/>
            </a:xfrm>
            <a:prstGeom prst="rect">
              <a:avLst/>
            </a:prstGeom>
            <a:noFill/>
          </p:spPr>
          <p:txBody>
            <a:bodyPr wrap="none" rtlCol="0">
              <a:spAutoFit/>
            </a:bodyPr>
            <a:lstStyle/>
            <a:p>
              <a:r>
                <a:rPr lang="en-US" sz="2400" dirty="0"/>
                <a:t>DRAM</a:t>
              </a:r>
            </a:p>
          </p:txBody>
        </p:sp>
      </p:grpSp>
      <p:sp>
        <p:nvSpPr>
          <p:cNvPr id="58" name="Arrow: Curved Right 57">
            <a:extLst>
              <a:ext uri="{FF2B5EF4-FFF2-40B4-BE49-F238E27FC236}">
                <a16:creationId xmlns:a16="http://schemas.microsoft.com/office/drawing/2014/main" id="{C75AAEB5-7332-4E5D-B739-5FBAECE1FA3F}"/>
              </a:ext>
            </a:extLst>
          </p:cNvPr>
          <p:cNvSpPr/>
          <p:nvPr/>
        </p:nvSpPr>
        <p:spPr>
          <a:xfrm rot="10800000">
            <a:off x="5830576" y="4704508"/>
            <a:ext cx="619293" cy="1082303"/>
          </a:xfrm>
          <a:prstGeom prst="curvedRightArrow">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pic>
        <p:nvPicPr>
          <p:cNvPr id="31" name="Picture 30">
            <a:extLst>
              <a:ext uri="{FF2B5EF4-FFF2-40B4-BE49-F238E27FC236}">
                <a16:creationId xmlns:a16="http://schemas.microsoft.com/office/drawing/2014/main" id="{CA3EE859-0F4C-4E1A-98FE-ED87F4BCAB61}"/>
              </a:ext>
            </a:extLst>
          </p:cNvPr>
          <p:cNvPicPr>
            <a:picLocks noChangeAspect="1"/>
          </p:cNvPicPr>
          <p:nvPr/>
        </p:nvPicPr>
        <p:blipFill>
          <a:blip r:embed="rId4"/>
          <a:stretch>
            <a:fillRect/>
          </a:stretch>
        </p:blipFill>
        <p:spPr>
          <a:xfrm>
            <a:off x="6854043" y="1362212"/>
            <a:ext cx="4751852" cy="4677484"/>
          </a:xfrm>
          <a:prstGeom prst="rect">
            <a:avLst/>
          </a:prstGeom>
        </p:spPr>
      </p:pic>
      <p:sp>
        <p:nvSpPr>
          <p:cNvPr id="32" name="Flowchart: Connector 31">
            <a:extLst>
              <a:ext uri="{FF2B5EF4-FFF2-40B4-BE49-F238E27FC236}">
                <a16:creationId xmlns:a16="http://schemas.microsoft.com/office/drawing/2014/main" id="{7F3C9AA5-6AD0-43CC-81ED-AB7A842FFF4C}"/>
              </a:ext>
            </a:extLst>
          </p:cNvPr>
          <p:cNvSpPr/>
          <p:nvPr/>
        </p:nvSpPr>
        <p:spPr>
          <a:xfrm>
            <a:off x="9332053" y="3629277"/>
            <a:ext cx="93306" cy="83975"/>
          </a:xfrm>
          <a:prstGeom prst="flowChartConnector">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lowchart: Connector 32">
            <a:extLst>
              <a:ext uri="{FF2B5EF4-FFF2-40B4-BE49-F238E27FC236}">
                <a16:creationId xmlns:a16="http://schemas.microsoft.com/office/drawing/2014/main" id="{9398377F-1705-4665-AEF1-CBAEE519F15B}"/>
              </a:ext>
            </a:extLst>
          </p:cNvPr>
          <p:cNvSpPr/>
          <p:nvPr/>
        </p:nvSpPr>
        <p:spPr>
          <a:xfrm>
            <a:off x="8387173" y="5336157"/>
            <a:ext cx="69109" cy="83851"/>
          </a:xfrm>
          <a:prstGeom prst="flowChartConnector">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4" name="Straight Connector 33">
            <a:extLst>
              <a:ext uri="{FF2B5EF4-FFF2-40B4-BE49-F238E27FC236}">
                <a16:creationId xmlns:a16="http://schemas.microsoft.com/office/drawing/2014/main" id="{EB817096-584E-4C6A-A15B-A11F9617AE5C}"/>
              </a:ext>
            </a:extLst>
          </p:cNvPr>
          <p:cNvCxnSpPr>
            <a:cxnSpLocks/>
            <a:stCxn id="32" idx="3"/>
          </p:cNvCxnSpPr>
          <p:nvPr/>
        </p:nvCxnSpPr>
        <p:spPr>
          <a:xfrm flipH="1">
            <a:off x="9129890" y="3700954"/>
            <a:ext cx="215827" cy="152259"/>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cxnSp>
        <p:nvCxnSpPr>
          <p:cNvPr id="35" name="Straight Connector 34">
            <a:extLst>
              <a:ext uri="{FF2B5EF4-FFF2-40B4-BE49-F238E27FC236}">
                <a16:creationId xmlns:a16="http://schemas.microsoft.com/office/drawing/2014/main" id="{BD531492-F8D1-491F-8CC9-C9310DE0BF10}"/>
              </a:ext>
            </a:extLst>
          </p:cNvPr>
          <p:cNvCxnSpPr>
            <a:cxnSpLocks/>
          </p:cNvCxnSpPr>
          <p:nvPr/>
        </p:nvCxnSpPr>
        <p:spPr>
          <a:xfrm>
            <a:off x="9129890" y="3848760"/>
            <a:ext cx="107913" cy="217936"/>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cxnSp>
        <p:nvCxnSpPr>
          <p:cNvPr id="36" name="Straight Connector 35">
            <a:extLst>
              <a:ext uri="{FF2B5EF4-FFF2-40B4-BE49-F238E27FC236}">
                <a16:creationId xmlns:a16="http://schemas.microsoft.com/office/drawing/2014/main" id="{E2AE80C2-4D9F-47CB-9B05-7E8A2DCE4EFC}"/>
              </a:ext>
            </a:extLst>
          </p:cNvPr>
          <p:cNvCxnSpPr>
            <a:cxnSpLocks/>
          </p:cNvCxnSpPr>
          <p:nvPr/>
        </p:nvCxnSpPr>
        <p:spPr>
          <a:xfrm flipH="1">
            <a:off x="9129889" y="4066696"/>
            <a:ext cx="107915" cy="347472"/>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cxnSp>
        <p:nvCxnSpPr>
          <p:cNvPr id="37" name="Straight Connector 36">
            <a:extLst>
              <a:ext uri="{FF2B5EF4-FFF2-40B4-BE49-F238E27FC236}">
                <a16:creationId xmlns:a16="http://schemas.microsoft.com/office/drawing/2014/main" id="{C59A65B5-7AE2-4E46-82DE-9E2A2CF56190}"/>
              </a:ext>
            </a:extLst>
          </p:cNvPr>
          <p:cNvCxnSpPr>
            <a:cxnSpLocks/>
          </p:cNvCxnSpPr>
          <p:nvPr/>
        </p:nvCxnSpPr>
        <p:spPr>
          <a:xfrm flipH="1">
            <a:off x="8977490" y="4414168"/>
            <a:ext cx="152399" cy="320040"/>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cxnSp>
        <p:nvCxnSpPr>
          <p:cNvPr id="38" name="Straight Connector 37">
            <a:extLst>
              <a:ext uri="{FF2B5EF4-FFF2-40B4-BE49-F238E27FC236}">
                <a16:creationId xmlns:a16="http://schemas.microsoft.com/office/drawing/2014/main" id="{3772A19B-AEE6-49BA-9AD5-FD0DB40BDE22}"/>
              </a:ext>
            </a:extLst>
          </p:cNvPr>
          <p:cNvCxnSpPr>
            <a:cxnSpLocks/>
          </p:cNvCxnSpPr>
          <p:nvPr/>
        </p:nvCxnSpPr>
        <p:spPr>
          <a:xfrm flipH="1">
            <a:off x="8936106" y="4738706"/>
            <a:ext cx="41384" cy="166188"/>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cxnSp>
        <p:nvCxnSpPr>
          <p:cNvPr id="39" name="Straight Connector 38">
            <a:extLst>
              <a:ext uri="{FF2B5EF4-FFF2-40B4-BE49-F238E27FC236}">
                <a16:creationId xmlns:a16="http://schemas.microsoft.com/office/drawing/2014/main" id="{4D08ABC5-280D-4C8E-9098-6EFCE8C8C3EF}"/>
              </a:ext>
            </a:extLst>
          </p:cNvPr>
          <p:cNvCxnSpPr>
            <a:cxnSpLocks/>
          </p:cNvCxnSpPr>
          <p:nvPr/>
        </p:nvCxnSpPr>
        <p:spPr>
          <a:xfrm flipH="1">
            <a:off x="8640259" y="5182264"/>
            <a:ext cx="53766" cy="153893"/>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cxnSp>
        <p:nvCxnSpPr>
          <p:cNvPr id="40" name="Straight Connector 39">
            <a:extLst>
              <a:ext uri="{FF2B5EF4-FFF2-40B4-BE49-F238E27FC236}">
                <a16:creationId xmlns:a16="http://schemas.microsoft.com/office/drawing/2014/main" id="{58454767-ABBD-439D-A109-81A7DD77B667}"/>
              </a:ext>
            </a:extLst>
          </p:cNvPr>
          <p:cNvCxnSpPr>
            <a:cxnSpLocks/>
          </p:cNvCxnSpPr>
          <p:nvPr/>
        </p:nvCxnSpPr>
        <p:spPr>
          <a:xfrm flipV="1">
            <a:off x="8694025" y="4904894"/>
            <a:ext cx="242081" cy="277370"/>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grpSp>
        <p:nvGrpSpPr>
          <p:cNvPr id="41" name="Group 40">
            <a:extLst>
              <a:ext uri="{FF2B5EF4-FFF2-40B4-BE49-F238E27FC236}">
                <a16:creationId xmlns:a16="http://schemas.microsoft.com/office/drawing/2014/main" id="{272064B8-0359-4C33-AB81-69127B61BCC5}"/>
              </a:ext>
            </a:extLst>
          </p:cNvPr>
          <p:cNvGrpSpPr/>
          <p:nvPr/>
        </p:nvGrpSpPr>
        <p:grpSpPr>
          <a:xfrm>
            <a:off x="9104489" y="2975413"/>
            <a:ext cx="593739" cy="832302"/>
            <a:chOff x="9448799" y="3113367"/>
            <a:chExt cx="593739" cy="832302"/>
          </a:xfrm>
        </p:grpSpPr>
        <p:grpSp>
          <p:nvGrpSpPr>
            <p:cNvPr id="42" name="Group 41">
              <a:extLst>
                <a:ext uri="{FF2B5EF4-FFF2-40B4-BE49-F238E27FC236}">
                  <a16:creationId xmlns:a16="http://schemas.microsoft.com/office/drawing/2014/main" id="{9ECBF791-2692-417E-A0C8-0FF5D9CE0BDC}"/>
                </a:ext>
              </a:extLst>
            </p:cNvPr>
            <p:cNvGrpSpPr/>
            <p:nvPr/>
          </p:nvGrpSpPr>
          <p:grpSpPr>
            <a:xfrm>
              <a:off x="9448799" y="3113367"/>
              <a:ext cx="593739" cy="832302"/>
              <a:chOff x="9448799" y="3117088"/>
              <a:chExt cx="593739" cy="832302"/>
            </a:xfrm>
          </p:grpSpPr>
          <p:cxnSp>
            <p:nvCxnSpPr>
              <p:cNvPr id="46" name="Straight Connector 45">
                <a:extLst>
                  <a:ext uri="{FF2B5EF4-FFF2-40B4-BE49-F238E27FC236}">
                    <a16:creationId xmlns:a16="http://schemas.microsoft.com/office/drawing/2014/main" id="{D5C3DCD5-C2F9-4635-8BFD-932EA94BDD29}"/>
                  </a:ext>
                </a:extLst>
              </p:cNvPr>
              <p:cNvCxnSpPr>
                <a:cxnSpLocks/>
              </p:cNvCxnSpPr>
              <p:nvPr/>
            </p:nvCxnSpPr>
            <p:spPr>
              <a:xfrm flipH="1">
                <a:off x="9502756" y="3834995"/>
                <a:ext cx="161871" cy="96187"/>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57443288-B4F8-451E-81F6-1D537D25A8E4}"/>
                  </a:ext>
                </a:extLst>
              </p:cNvPr>
              <p:cNvCxnSpPr>
                <a:cxnSpLocks/>
              </p:cNvCxnSpPr>
              <p:nvPr/>
            </p:nvCxnSpPr>
            <p:spPr>
              <a:xfrm>
                <a:off x="9743142" y="3801584"/>
                <a:ext cx="277789" cy="147806"/>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C6DD6FD2-E3F5-4D76-87C8-66F33E2E1999}"/>
                  </a:ext>
                </a:extLst>
              </p:cNvPr>
              <p:cNvCxnSpPr>
                <a:cxnSpLocks/>
              </p:cNvCxnSpPr>
              <p:nvPr/>
            </p:nvCxnSpPr>
            <p:spPr>
              <a:xfrm>
                <a:off x="9744269" y="3801585"/>
                <a:ext cx="298269" cy="56139"/>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8BBF32F0-25E8-4E09-B265-2FAF100E3B58}"/>
                  </a:ext>
                </a:extLst>
              </p:cNvPr>
              <p:cNvCxnSpPr>
                <a:cxnSpLocks/>
              </p:cNvCxnSpPr>
              <p:nvPr/>
            </p:nvCxnSpPr>
            <p:spPr>
              <a:xfrm flipV="1">
                <a:off x="9743142" y="3705225"/>
                <a:ext cx="262454" cy="68289"/>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70BCD88B-A60F-4CB6-AAC1-D0961133A6DA}"/>
                  </a:ext>
                </a:extLst>
              </p:cNvPr>
              <p:cNvCxnSpPr>
                <a:cxnSpLocks/>
              </p:cNvCxnSpPr>
              <p:nvPr/>
            </p:nvCxnSpPr>
            <p:spPr>
              <a:xfrm flipH="1" flipV="1">
                <a:off x="9697616" y="3117088"/>
                <a:ext cx="32989" cy="654807"/>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71A1CC6C-C159-4ED8-9447-300B2C10EE52}"/>
                  </a:ext>
                </a:extLst>
              </p:cNvPr>
              <p:cNvCxnSpPr>
                <a:cxnSpLocks/>
              </p:cNvCxnSpPr>
              <p:nvPr/>
            </p:nvCxnSpPr>
            <p:spPr>
              <a:xfrm flipH="1" flipV="1">
                <a:off x="9638426" y="3297131"/>
                <a:ext cx="72854" cy="462466"/>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50B043B2-214B-4728-8F12-A7F587006E01}"/>
                  </a:ext>
                </a:extLst>
              </p:cNvPr>
              <p:cNvCxnSpPr>
                <a:cxnSpLocks/>
              </p:cNvCxnSpPr>
              <p:nvPr/>
            </p:nvCxnSpPr>
            <p:spPr>
              <a:xfrm flipH="1" flipV="1">
                <a:off x="9448799" y="3537545"/>
                <a:ext cx="251648" cy="222053"/>
              </a:xfrm>
              <a:prstGeom prst="line">
                <a:avLst/>
              </a:prstGeom>
              <a:ln w="19050"/>
            </p:spPr>
            <p:style>
              <a:lnRef idx="1">
                <a:schemeClr val="accent1"/>
              </a:lnRef>
              <a:fillRef idx="0">
                <a:schemeClr val="accent1"/>
              </a:fillRef>
              <a:effectRef idx="0">
                <a:schemeClr val="accent1"/>
              </a:effectRef>
              <a:fontRef idx="minor">
                <a:schemeClr val="tx1"/>
              </a:fontRef>
            </p:style>
          </p:cxnSp>
        </p:grpSp>
        <p:cxnSp>
          <p:nvCxnSpPr>
            <p:cNvPr id="45" name="Straight Connector 44">
              <a:extLst>
                <a:ext uri="{FF2B5EF4-FFF2-40B4-BE49-F238E27FC236}">
                  <a16:creationId xmlns:a16="http://schemas.microsoft.com/office/drawing/2014/main" id="{9F8DB525-444D-4366-B028-ADF8D9C83C69}"/>
                </a:ext>
              </a:extLst>
            </p:cNvPr>
            <p:cNvCxnSpPr>
              <a:cxnSpLocks/>
            </p:cNvCxnSpPr>
            <p:nvPr/>
          </p:nvCxnSpPr>
          <p:spPr>
            <a:xfrm flipH="1">
              <a:off x="9650963" y="3843572"/>
              <a:ext cx="42696" cy="74775"/>
            </a:xfrm>
            <a:prstGeom prst="line">
              <a:avLst/>
            </a:prstGeom>
            <a:ln w="19050"/>
          </p:spPr>
          <p:style>
            <a:lnRef idx="1">
              <a:schemeClr val="accent1"/>
            </a:lnRef>
            <a:fillRef idx="0">
              <a:schemeClr val="accent1"/>
            </a:fillRef>
            <a:effectRef idx="0">
              <a:schemeClr val="accent1"/>
            </a:effectRef>
            <a:fontRef idx="minor">
              <a:schemeClr val="tx1"/>
            </a:fontRef>
          </p:style>
        </p:cxnSp>
      </p:grpSp>
      <p:sp>
        <p:nvSpPr>
          <p:cNvPr id="60" name="TextBox 59">
            <a:extLst>
              <a:ext uri="{FF2B5EF4-FFF2-40B4-BE49-F238E27FC236}">
                <a16:creationId xmlns:a16="http://schemas.microsoft.com/office/drawing/2014/main" id="{F7C53F14-A966-4431-944C-02FDD34450B6}"/>
              </a:ext>
            </a:extLst>
          </p:cNvPr>
          <p:cNvSpPr txBox="1"/>
          <p:nvPr/>
        </p:nvSpPr>
        <p:spPr>
          <a:xfrm>
            <a:off x="9354921" y="3295722"/>
            <a:ext cx="274434" cy="369332"/>
          </a:xfrm>
          <a:prstGeom prst="rect">
            <a:avLst/>
          </a:prstGeom>
          <a:noFill/>
        </p:spPr>
        <p:txBody>
          <a:bodyPr wrap="none" rtlCol="0">
            <a:spAutoFit/>
          </a:bodyPr>
          <a:lstStyle/>
          <a:p>
            <a:r>
              <a:rPr lang="en-US" b="1" i="1" dirty="0"/>
              <a:t>s</a:t>
            </a:r>
          </a:p>
        </p:txBody>
      </p:sp>
      <p:sp>
        <p:nvSpPr>
          <p:cNvPr id="61" name="TextBox 60">
            <a:extLst>
              <a:ext uri="{FF2B5EF4-FFF2-40B4-BE49-F238E27FC236}">
                <a16:creationId xmlns:a16="http://schemas.microsoft.com/office/drawing/2014/main" id="{60391097-166D-4FEF-91A3-79177754FCFF}"/>
              </a:ext>
            </a:extLst>
          </p:cNvPr>
          <p:cNvSpPr txBox="1"/>
          <p:nvPr/>
        </p:nvSpPr>
        <p:spPr>
          <a:xfrm>
            <a:off x="8333765" y="5336157"/>
            <a:ext cx="306494" cy="369332"/>
          </a:xfrm>
          <a:prstGeom prst="rect">
            <a:avLst/>
          </a:prstGeom>
          <a:noFill/>
        </p:spPr>
        <p:txBody>
          <a:bodyPr wrap="none" rtlCol="0">
            <a:spAutoFit/>
          </a:bodyPr>
          <a:lstStyle/>
          <a:p>
            <a:r>
              <a:rPr lang="en-US" b="1" i="1" dirty="0"/>
              <a:t>q</a:t>
            </a:r>
          </a:p>
        </p:txBody>
      </p:sp>
    </p:spTree>
    <p:extLst>
      <p:ext uri="{BB962C8B-B14F-4D97-AF65-F5344CB8AC3E}">
        <p14:creationId xmlns:p14="http://schemas.microsoft.com/office/powerpoint/2010/main" val="14877425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3"/>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1"/>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4"/>
                                        </p:tgtEl>
                                        <p:attrNameLst>
                                          <p:attrName>style.visibility</p:attrName>
                                        </p:attrNameLst>
                                      </p:cBhvr>
                                      <p:to>
                                        <p:strVal val="visible"/>
                                      </p:to>
                                    </p:set>
                                  </p:childTnLst>
                                </p:cTn>
                              </p:par>
                              <p:par>
                                <p:cTn id="17" presetID="1" presetClass="exit" presetSubtype="0" fill="hold" nodeType="withEffect">
                                  <p:stCondLst>
                                    <p:cond delay="0"/>
                                  </p:stCondLst>
                                  <p:childTnLst>
                                    <p:set>
                                      <p:cBhvr>
                                        <p:cTn id="18" dur="1" fill="hold">
                                          <p:stCondLst>
                                            <p:cond delay="0"/>
                                          </p:stCondLst>
                                        </p:cTn>
                                        <p:tgtEl>
                                          <p:spTgt spid="41"/>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8"/>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9"/>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5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animBg="1"/>
      <p:bldP spid="32" grpId="0" animBg="1"/>
      <p:bldP spid="33" grpId="0" animBg="1"/>
      <p:bldP spid="61"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 name="Picture 44">
            <a:extLst>
              <a:ext uri="{FF2B5EF4-FFF2-40B4-BE49-F238E27FC236}">
                <a16:creationId xmlns:a16="http://schemas.microsoft.com/office/drawing/2014/main" id="{D653F922-2D44-4CCA-AF89-A5ABDF5F6A6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58083" y="547741"/>
            <a:ext cx="5762517" cy="5762517"/>
          </a:xfrm>
          <a:prstGeom prst="rect">
            <a:avLst/>
          </a:prstGeom>
        </p:spPr>
      </p:pic>
      <p:pic>
        <p:nvPicPr>
          <p:cNvPr id="47" name="Picture 46">
            <a:extLst>
              <a:ext uri="{FF2B5EF4-FFF2-40B4-BE49-F238E27FC236}">
                <a16:creationId xmlns:a16="http://schemas.microsoft.com/office/drawing/2014/main" id="{D8F332A1-D9DC-4422-8C0E-4A31391DBDC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58083" y="547741"/>
            <a:ext cx="5762517" cy="5762517"/>
          </a:xfrm>
          <a:prstGeom prst="rect">
            <a:avLst/>
          </a:prstGeom>
        </p:spPr>
      </p:pic>
      <p:pic>
        <p:nvPicPr>
          <p:cNvPr id="49" name="Picture 48">
            <a:extLst>
              <a:ext uri="{FF2B5EF4-FFF2-40B4-BE49-F238E27FC236}">
                <a16:creationId xmlns:a16="http://schemas.microsoft.com/office/drawing/2014/main" id="{280ACD56-C9E8-4528-AD45-B16477D4866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58083" y="547741"/>
            <a:ext cx="5762517" cy="5762517"/>
          </a:xfrm>
          <a:prstGeom prst="rect">
            <a:avLst/>
          </a:prstGeom>
        </p:spPr>
      </p:pic>
      <p:pic>
        <p:nvPicPr>
          <p:cNvPr id="51" name="Picture 50">
            <a:extLst>
              <a:ext uri="{FF2B5EF4-FFF2-40B4-BE49-F238E27FC236}">
                <a16:creationId xmlns:a16="http://schemas.microsoft.com/office/drawing/2014/main" id="{8C2BEE05-964D-48E6-86FD-5FC2D095871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58083" y="547741"/>
            <a:ext cx="5762517" cy="5762517"/>
          </a:xfrm>
          <a:prstGeom prst="rect">
            <a:avLst/>
          </a:prstGeom>
        </p:spPr>
      </p:pic>
      <p:pic>
        <p:nvPicPr>
          <p:cNvPr id="53" name="Picture 52" descr="A close up of a map&#10;&#10;Description automatically generated">
            <a:extLst>
              <a:ext uri="{FF2B5EF4-FFF2-40B4-BE49-F238E27FC236}">
                <a16:creationId xmlns:a16="http://schemas.microsoft.com/office/drawing/2014/main" id="{0CC5F1D3-A700-4626-87B2-7A45CFFDFBF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858083" y="547741"/>
            <a:ext cx="5762517" cy="5762517"/>
          </a:xfrm>
          <a:prstGeom prst="rect">
            <a:avLst/>
          </a:prstGeom>
        </p:spPr>
      </p:pic>
      <p:pic>
        <p:nvPicPr>
          <p:cNvPr id="55" name="Picture 54" descr="A close up of a map&#10;&#10;Description automatically generated">
            <a:extLst>
              <a:ext uri="{FF2B5EF4-FFF2-40B4-BE49-F238E27FC236}">
                <a16:creationId xmlns:a16="http://schemas.microsoft.com/office/drawing/2014/main" id="{6E68210D-0A0D-49DD-B987-40B2B488CB4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858083" y="547741"/>
            <a:ext cx="5762517" cy="5762517"/>
          </a:xfrm>
          <a:prstGeom prst="rect">
            <a:avLst/>
          </a:prstGeom>
        </p:spPr>
      </p:pic>
      <p:pic>
        <p:nvPicPr>
          <p:cNvPr id="57" name="Picture 56" descr="A close up of a map&#10;&#10;Description automatically generated">
            <a:extLst>
              <a:ext uri="{FF2B5EF4-FFF2-40B4-BE49-F238E27FC236}">
                <a16:creationId xmlns:a16="http://schemas.microsoft.com/office/drawing/2014/main" id="{D8809976-F3AE-423A-B5C9-C7B78A179727}"/>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858083" y="547741"/>
            <a:ext cx="5762517" cy="5762517"/>
          </a:xfrm>
          <a:prstGeom prst="rect">
            <a:avLst/>
          </a:prstGeom>
        </p:spPr>
      </p:pic>
      <p:pic>
        <p:nvPicPr>
          <p:cNvPr id="59" name="Picture 58" descr="A close up of a map&#10;&#10;Description automatically generated">
            <a:extLst>
              <a:ext uri="{FF2B5EF4-FFF2-40B4-BE49-F238E27FC236}">
                <a16:creationId xmlns:a16="http://schemas.microsoft.com/office/drawing/2014/main" id="{A7CC10D8-53FD-463B-9038-78B4BB0918E6}"/>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858083" y="547741"/>
            <a:ext cx="5762517" cy="5762517"/>
          </a:xfrm>
          <a:prstGeom prst="rect">
            <a:avLst/>
          </a:prstGeom>
        </p:spPr>
      </p:pic>
      <p:pic>
        <p:nvPicPr>
          <p:cNvPr id="61" name="Picture 60" descr="A close up of a logo&#10;&#10;Description automatically generated">
            <a:extLst>
              <a:ext uri="{FF2B5EF4-FFF2-40B4-BE49-F238E27FC236}">
                <a16:creationId xmlns:a16="http://schemas.microsoft.com/office/drawing/2014/main" id="{ABADCBEE-67DD-45BD-BB67-F986DCCEE84D}"/>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858083" y="547741"/>
            <a:ext cx="5762517" cy="5762517"/>
          </a:xfrm>
          <a:prstGeom prst="rect">
            <a:avLst/>
          </a:prstGeom>
        </p:spPr>
      </p:pic>
      <p:pic>
        <p:nvPicPr>
          <p:cNvPr id="63" name="Picture 62" descr="A close up of a logo&#10;&#10;Description automatically generated">
            <a:extLst>
              <a:ext uri="{FF2B5EF4-FFF2-40B4-BE49-F238E27FC236}">
                <a16:creationId xmlns:a16="http://schemas.microsoft.com/office/drawing/2014/main" id="{F5C46337-320B-472C-BE38-EDA951D57C3F}"/>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858083" y="547741"/>
            <a:ext cx="5762517" cy="5762517"/>
          </a:xfrm>
          <a:prstGeom prst="rect">
            <a:avLst/>
          </a:prstGeom>
        </p:spPr>
      </p:pic>
      <p:pic>
        <p:nvPicPr>
          <p:cNvPr id="65" name="Picture 64" descr="A close up of a map&#10;&#10;Description automatically generated">
            <a:extLst>
              <a:ext uri="{FF2B5EF4-FFF2-40B4-BE49-F238E27FC236}">
                <a16:creationId xmlns:a16="http://schemas.microsoft.com/office/drawing/2014/main" id="{E8982678-8F1A-4ED7-8C85-3DF8884679BA}"/>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858083" y="547741"/>
            <a:ext cx="5762517" cy="5762517"/>
          </a:xfrm>
          <a:prstGeom prst="rect">
            <a:avLst/>
          </a:prstGeom>
        </p:spPr>
      </p:pic>
      <p:sp>
        <p:nvSpPr>
          <p:cNvPr id="18" name="Title 1">
            <a:extLst>
              <a:ext uri="{FF2B5EF4-FFF2-40B4-BE49-F238E27FC236}">
                <a16:creationId xmlns:a16="http://schemas.microsoft.com/office/drawing/2014/main" id="{0698D05B-60A0-4CCC-8F15-60DE868C1973}"/>
              </a:ext>
            </a:extLst>
          </p:cNvPr>
          <p:cNvSpPr>
            <a:spLocks noGrp="1"/>
          </p:cNvSpPr>
          <p:nvPr>
            <p:ph type="title"/>
          </p:nvPr>
        </p:nvSpPr>
        <p:spPr>
          <a:xfrm>
            <a:off x="434717" y="631567"/>
            <a:ext cx="10634472" cy="453101"/>
          </a:xfrm>
        </p:spPr>
        <p:txBody>
          <a:bodyPr>
            <a:normAutofit fontScale="90000"/>
          </a:bodyPr>
          <a:lstStyle/>
          <a:p>
            <a:r>
              <a:rPr lang="en-US" sz="4400" dirty="0"/>
              <a:t>Illustration: </a:t>
            </a:r>
            <a:r>
              <a:rPr lang="en-US" sz="4400" dirty="0" err="1"/>
              <a:t>DiskANN</a:t>
            </a:r>
            <a:r>
              <a:rPr lang="en-US" sz="4400" dirty="0"/>
              <a:t> graph construction</a:t>
            </a:r>
            <a:endParaRPr lang="en-US" sz="3600" dirty="0"/>
          </a:p>
        </p:txBody>
      </p:sp>
    </p:spTree>
    <p:extLst>
      <p:ext uri="{BB962C8B-B14F-4D97-AF65-F5344CB8AC3E}">
        <p14:creationId xmlns:p14="http://schemas.microsoft.com/office/powerpoint/2010/main" val="32985220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4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9"/>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61"/>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63"/>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6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274CA1A8-75A0-40C9-97EA-6D79C608E57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0880" y="2294880"/>
            <a:ext cx="4914900" cy="338095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DBC95658-3BA1-4874-AB1C-8C5098E7DD8E}"/>
              </a:ext>
            </a:extLst>
          </p:cNvPr>
          <p:cNvSpPr>
            <a:spLocks noGrp="1"/>
          </p:cNvSpPr>
          <p:nvPr>
            <p:ph type="title"/>
          </p:nvPr>
        </p:nvSpPr>
        <p:spPr>
          <a:xfrm>
            <a:off x="482599" y="564070"/>
            <a:ext cx="11161713" cy="721805"/>
          </a:xfrm>
        </p:spPr>
        <p:txBody>
          <a:bodyPr/>
          <a:lstStyle/>
          <a:p>
            <a:r>
              <a:rPr lang="en-US" sz="3600" dirty="0"/>
              <a:t>Track 2: Baseline </a:t>
            </a:r>
            <a:r>
              <a:rPr lang="en-US" sz="3600" dirty="0">
                <a:hlinkClick r:id="rId4"/>
              </a:rPr>
              <a:t>DiskANN</a:t>
            </a:r>
            <a:endParaRPr lang="en-US" sz="3600" dirty="0"/>
          </a:p>
        </p:txBody>
      </p:sp>
      <p:sp>
        <p:nvSpPr>
          <p:cNvPr id="8" name="TextBox 7">
            <a:extLst>
              <a:ext uri="{FF2B5EF4-FFF2-40B4-BE49-F238E27FC236}">
                <a16:creationId xmlns:a16="http://schemas.microsoft.com/office/drawing/2014/main" id="{4BF97DFD-02D4-47BC-9F4B-53413ED0AB72}"/>
              </a:ext>
            </a:extLst>
          </p:cNvPr>
          <p:cNvSpPr txBox="1"/>
          <p:nvPr/>
        </p:nvSpPr>
        <p:spPr>
          <a:xfrm>
            <a:off x="5387476" y="5546939"/>
            <a:ext cx="2079241" cy="646331"/>
          </a:xfrm>
          <a:prstGeom prst="rect">
            <a:avLst/>
          </a:prstGeom>
          <a:solidFill>
            <a:schemeClr val="bg1"/>
          </a:solidFill>
        </p:spPr>
        <p:txBody>
          <a:bodyPr wrap="square" rtlCol="0">
            <a:spAutoFit/>
          </a:bodyPr>
          <a:lstStyle/>
          <a:p>
            <a:r>
              <a:rPr lang="en-US" dirty="0"/>
              <a:t>Recall asymptotes to 100%</a:t>
            </a:r>
          </a:p>
        </p:txBody>
      </p:sp>
      <p:sp>
        <p:nvSpPr>
          <p:cNvPr id="5" name="TextBox 4">
            <a:extLst>
              <a:ext uri="{FF2B5EF4-FFF2-40B4-BE49-F238E27FC236}">
                <a16:creationId xmlns:a16="http://schemas.microsoft.com/office/drawing/2014/main" id="{C28B549B-C80A-461D-A10C-DC9C41A2AAF1}"/>
              </a:ext>
            </a:extLst>
          </p:cNvPr>
          <p:cNvSpPr txBox="1"/>
          <p:nvPr/>
        </p:nvSpPr>
        <p:spPr>
          <a:xfrm rot="16200000">
            <a:off x="-123677" y="3880804"/>
            <a:ext cx="1765996" cy="369332"/>
          </a:xfrm>
          <a:prstGeom prst="rect">
            <a:avLst/>
          </a:prstGeom>
          <a:solidFill>
            <a:schemeClr val="bg1"/>
          </a:solidFill>
        </p:spPr>
        <p:txBody>
          <a:bodyPr wrap="none" rtlCol="0">
            <a:spAutoFit/>
          </a:bodyPr>
          <a:lstStyle/>
          <a:p>
            <a:r>
              <a:rPr lang="en-US" dirty="0"/>
              <a:t>Queries/second</a:t>
            </a:r>
          </a:p>
        </p:txBody>
      </p:sp>
      <p:cxnSp>
        <p:nvCxnSpPr>
          <p:cNvPr id="7" name="Straight Arrow Connector 6">
            <a:extLst>
              <a:ext uri="{FF2B5EF4-FFF2-40B4-BE49-F238E27FC236}">
                <a16:creationId xmlns:a16="http://schemas.microsoft.com/office/drawing/2014/main" id="{33F743EC-BFA6-4910-BABF-8DE87F05D466}"/>
              </a:ext>
            </a:extLst>
          </p:cNvPr>
          <p:cNvCxnSpPr>
            <a:cxnSpLocks/>
            <a:stCxn id="8" idx="0"/>
          </p:cNvCxnSpPr>
          <p:nvPr/>
        </p:nvCxnSpPr>
        <p:spPr>
          <a:xfrm flipH="1" flipV="1">
            <a:off x="5086429" y="5131124"/>
            <a:ext cx="1340668" cy="415815"/>
          </a:xfrm>
          <a:prstGeom prst="straightConnector1">
            <a:avLst/>
          </a:prstGeom>
          <a:ln w="22225">
            <a:solidFill>
              <a:schemeClr val="accent5">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7EC34438-A385-4544-91D0-7AC8EA06F4D3}"/>
              </a:ext>
            </a:extLst>
          </p:cNvPr>
          <p:cNvSpPr txBox="1"/>
          <p:nvPr/>
        </p:nvSpPr>
        <p:spPr>
          <a:xfrm>
            <a:off x="2085010" y="5546939"/>
            <a:ext cx="2640275" cy="369332"/>
          </a:xfrm>
          <a:prstGeom prst="rect">
            <a:avLst/>
          </a:prstGeom>
          <a:solidFill>
            <a:schemeClr val="bg1"/>
          </a:solidFill>
        </p:spPr>
        <p:txBody>
          <a:bodyPr wrap="none" rtlCol="0">
            <a:spAutoFit/>
          </a:bodyPr>
          <a:lstStyle/>
          <a:p>
            <a:r>
              <a:rPr lang="en-US" dirty="0"/>
              <a:t>Recall@10 on bigann-1B</a:t>
            </a:r>
          </a:p>
        </p:txBody>
      </p:sp>
      <p:sp>
        <p:nvSpPr>
          <p:cNvPr id="14" name="TextBox 13">
            <a:extLst>
              <a:ext uri="{FF2B5EF4-FFF2-40B4-BE49-F238E27FC236}">
                <a16:creationId xmlns:a16="http://schemas.microsoft.com/office/drawing/2014/main" id="{26CCE1A3-394F-463A-A0DF-4208CAF41A11}"/>
              </a:ext>
            </a:extLst>
          </p:cNvPr>
          <p:cNvSpPr txBox="1"/>
          <p:nvPr/>
        </p:nvSpPr>
        <p:spPr>
          <a:xfrm>
            <a:off x="1012237" y="1537102"/>
            <a:ext cx="4074192" cy="646331"/>
          </a:xfrm>
          <a:prstGeom prst="rect">
            <a:avLst/>
          </a:prstGeom>
          <a:noFill/>
        </p:spPr>
        <p:txBody>
          <a:bodyPr wrap="none" rtlCol="0">
            <a:spAutoFit/>
          </a:bodyPr>
          <a:lstStyle/>
          <a:p>
            <a:pPr algn="ctr"/>
            <a:r>
              <a:rPr lang="en-US" dirty="0"/>
              <a:t>Machine: Azure L8sv2 </a:t>
            </a:r>
          </a:p>
          <a:p>
            <a:pPr algn="ctr"/>
            <a:r>
              <a:rPr lang="en-US" dirty="0"/>
              <a:t>8 vCPUs, 64GB RAM, local </a:t>
            </a:r>
            <a:r>
              <a:rPr lang="en-US" dirty="0" err="1"/>
              <a:t>NVMe</a:t>
            </a:r>
            <a:r>
              <a:rPr lang="en-US" dirty="0"/>
              <a:t> SSD</a:t>
            </a:r>
          </a:p>
        </p:txBody>
      </p:sp>
      <p:graphicFrame>
        <p:nvGraphicFramePr>
          <p:cNvPr id="13" name="Table 9">
            <a:extLst>
              <a:ext uri="{FF2B5EF4-FFF2-40B4-BE49-F238E27FC236}">
                <a16:creationId xmlns:a16="http://schemas.microsoft.com/office/drawing/2014/main" id="{42F061EF-1464-42AA-854D-9464FA75B09B}"/>
              </a:ext>
            </a:extLst>
          </p:cNvPr>
          <p:cNvGraphicFramePr>
            <a:graphicFrameLocks noGrp="1"/>
          </p:cNvGraphicFramePr>
          <p:nvPr>
            <p:ph idx="1"/>
            <p:extLst>
              <p:ext uri="{D42A27DB-BD31-4B8C-83A1-F6EECF244321}">
                <p14:modId xmlns:p14="http://schemas.microsoft.com/office/powerpoint/2010/main" val="2454591789"/>
              </p:ext>
            </p:extLst>
          </p:nvPr>
        </p:nvGraphicFramePr>
        <p:xfrm>
          <a:off x="7859204" y="1598851"/>
          <a:ext cx="3481916" cy="4176846"/>
        </p:xfrm>
        <a:graphic>
          <a:graphicData uri="http://schemas.openxmlformats.org/drawingml/2006/table">
            <a:tbl>
              <a:tblPr firstRow="1" bandRow="1">
                <a:tableStyleId>{5C22544A-7EE6-4342-B048-85BDC9FD1C3A}</a:tableStyleId>
              </a:tblPr>
              <a:tblGrid>
                <a:gridCol w="1740958">
                  <a:extLst>
                    <a:ext uri="{9D8B030D-6E8A-4147-A177-3AD203B41FA5}">
                      <a16:colId xmlns:a16="http://schemas.microsoft.com/office/drawing/2014/main" val="3044915055"/>
                    </a:ext>
                  </a:extLst>
                </a:gridCol>
                <a:gridCol w="1740958">
                  <a:extLst>
                    <a:ext uri="{9D8B030D-6E8A-4147-A177-3AD203B41FA5}">
                      <a16:colId xmlns:a16="http://schemas.microsoft.com/office/drawing/2014/main" val="442807475"/>
                    </a:ext>
                  </a:extLst>
                </a:gridCol>
              </a:tblGrid>
              <a:tr h="589461">
                <a:tc>
                  <a:txBody>
                    <a:bodyPr/>
                    <a:lstStyle/>
                    <a:p>
                      <a:r>
                        <a:rPr lang="en-US" dirty="0"/>
                        <a:t>Dataset</a:t>
                      </a:r>
                    </a:p>
                  </a:txBody>
                  <a:tcPr/>
                </a:tc>
                <a:tc>
                  <a:txBody>
                    <a:bodyPr/>
                    <a:lstStyle/>
                    <a:p>
                      <a:r>
                        <a:rPr lang="en-US" dirty="0"/>
                        <a:t>Recall @10 for &gt;10K QPS</a:t>
                      </a:r>
                    </a:p>
                  </a:txBody>
                  <a:tcPr/>
                </a:tc>
                <a:extLst>
                  <a:ext uri="{0D108BD9-81ED-4DB2-BD59-A6C34878D82A}">
                    <a16:rowId xmlns:a16="http://schemas.microsoft.com/office/drawing/2014/main" val="3703545815"/>
                  </a:ext>
                </a:extLst>
              </a:tr>
              <a:tr h="589461">
                <a:tc>
                  <a:txBody>
                    <a:bodyPr/>
                    <a:lstStyle/>
                    <a:p>
                      <a:r>
                        <a:rPr lang="en-US" dirty="0"/>
                        <a:t>bigann-1B</a:t>
                      </a:r>
                    </a:p>
                  </a:txBody>
                  <a:tcPr/>
                </a:tc>
                <a:tc>
                  <a:txBody>
                    <a:bodyPr/>
                    <a:lstStyle/>
                    <a:p>
                      <a:r>
                        <a:rPr lang="en-US" dirty="0"/>
                        <a:t>0.94913 </a:t>
                      </a:r>
                    </a:p>
                  </a:txBody>
                  <a:tcPr/>
                </a:tc>
                <a:extLst>
                  <a:ext uri="{0D108BD9-81ED-4DB2-BD59-A6C34878D82A}">
                    <a16:rowId xmlns:a16="http://schemas.microsoft.com/office/drawing/2014/main" val="2049336841"/>
                  </a:ext>
                </a:extLst>
              </a:tr>
              <a:tr h="589461">
                <a:tc>
                  <a:txBody>
                    <a:bodyPr/>
                    <a:lstStyle/>
                    <a:p>
                      <a:r>
                        <a:rPr lang="en-US" dirty="0"/>
                        <a:t>deep-1B</a:t>
                      </a:r>
                    </a:p>
                  </a:txBody>
                  <a:tcPr/>
                </a:tc>
                <a:tc>
                  <a:txBody>
                    <a:bodyPr/>
                    <a:lstStyle/>
                    <a:p>
                      <a:r>
                        <a:rPr lang="en-US" dirty="0"/>
                        <a:t>0.93706</a:t>
                      </a:r>
                    </a:p>
                  </a:txBody>
                  <a:tcPr/>
                </a:tc>
                <a:extLst>
                  <a:ext uri="{0D108BD9-81ED-4DB2-BD59-A6C34878D82A}">
                    <a16:rowId xmlns:a16="http://schemas.microsoft.com/office/drawing/2014/main" val="1689914826"/>
                  </a:ext>
                </a:extLst>
              </a:tr>
              <a:tr h="589461">
                <a:tc>
                  <a:txBody>
                    <a:bodyPr/>
                    <a:lstStyle/>
                    <a:p>
                      <a:r>
                        <a:rPr lang="en-US" dirty="0"/>
                        <a:t>msspacev-1B</a:t>
                      </a:r>
                    </a:p>
                  </a:txBody>
                  <a:tcPr/>
                </a:tc>
                <a:tc>
                  <a:txBody>
                    <a:bodyPr/>
                    <a:lstStyle/>
                    <a:p>
                      <a:r>
                        <a:rPr lang="en-US" dirty="0"/>
                        <a:t>0.90095</a:t>
                      </a:r>
                    </a:p>
                  </a:txBody>
                  <a:tcPr/>
                </a:tc>
                <a:extLst>
                  <a:ext uri="{0D108BD9-81ED-4DB2-BD59-A6C34878D82A}">
                    <a16:rowId xmlns:a16="http://schemas.microsoft.com/office/drawing/2014/main" val="2769074276"/>
                  </a:ext>
                </a:extLst>
              </a:tr>
              <a:tr h="589461">
                <a:tc>
                  <a:txBody>
                    <a:bodyPr/>
                    <a:lstStyle/>
                    <a:p>
                      <a:r>
                        <a:rPr lang="en-US" dirty="0"/>
                        <a:t>msturing-1B</a:t>
                      </a:r>
                    </a:p>
                  </a:txBody>
                  <a:tcPr/>
                </a:tc>
                <a:tc>
                  <a:txBody>
                    <a:bodyPr/>
                    <a:lstStyle/>
                    <a:p>
                      <a:r>
                        <a:rPr lang="en-US" dirty="0"/>
                        <a:t>0.93564</a:t>
                      </a:r>
                    </a:p>
                  </a:txBody>
                  <a:tcPr/>
                </a:tc>
                <a:extLst>
                  <a:ext uri="{0D108BD9-81ED-4DB2-BD59-A6C34878D82A}">
                    <a16:rowId xmlns:a16="http://schemas.microsoft.com/office/drawing/2014/main" val="489159806"/>
                  </a:ext>
                </a:extLst>
              </a:tr>
              <a:tr h="589461">
                <a:tc>
                  <a:txBody>
                    <a:bodyPr/>
                    <a:lstStyle/>
                    <a:p>
                      <a:r>
                        <a:rPr lang="en-US" dirty="0"/>
                        <a:t>ssnpp-1B</a:t>
                      </a:r>
                    </a:p>
                  </a:txBody>
                  <a:tcPr/>
                </a:tc>
                <a:tc>
                  <a:txBody>
                    <a:bodyPr/>
                    <a:lstStyle/>
                    <a:p>
                      <a:r>
                        <a:rPr lang="en-US" dirty="0"/>
                        <a:t>0.16274</a:t>
                      </a:r>
                    </a:p>
                  </a:txBody>
                  <a:tcPr/>
                </a:tc>
                <a:extLst>
                  <a:ext uri="{0D108BD9-81ED-4DB2-BD59-A6C34878D82A}">
                    <a16:rowId xmlns:a16="http://schemas.microsoft.com/office/drawing/2014/main" val="1326456868"/>
                  </a:ext>
                </a:extLst>
              </a:tr>
              <a:tr h="589461">
                <a:tc>
                  <a:txBody>
                    <a:bodyPr/>
                    <a:lstStyle/>
                    <a:p>
                      <a:r>
                        <a:rPr lang="en-US" dirty="0"/>
                        <a:t>text2image-1B</a:t>
                      </a:r>
                    </a:p>
                  </a:txBody>
                  <a:tcPr/>
                </a:tc>
                <a:tc>
                  <a:txBody>
                    <a:bodyPr/>
                    <a:lstStyle/>
                    <a:p>
                      <a:r>
                        <a:rPr lang="en-US" dirty="0"/>
                        <a:t>0.48854</a:t>
                      </a:r>
                    </a:p>
                  </a:txBody>
                  <a:tcPr/>
                </a:tc>
                <a:extLst>
                  <a:ext uri="{0D108BD9-81ED-4DB2-BD59-A6C34878D82A}">
                    <a16:rowId xmlns:a16="http://schemas.microsoft.com/office/drawing/2014/main" val="1560616081"/>
                  </a:ext>
                </a:extLst>
              </a:tr>
            </a:tbl>
          </a:graphicData>
        </a:graphic>
      </p:graphicFrame>
      <p:cxnSp>
        <p:nvCxnSpPr>
          <p:cNvPr id="15" name="Straight Arrow Connector 14">
            <a:extLst>
              <a:ext uri="{FF2B5EF4-FFF2-40B4-BE49-F238E27FC236}">
                <a16:creationId xmlns:a16="http://schemas.microsoft.com/office/drawing/2014/main" id="{6EAA996F-4A9A-4549-A3DA-47D76C79A1FD}"/>
              </a:ext>
            </a:extLst>
          </p:cNvPr>
          <p:cNvCxnSpPr>
            <a:cxnSpLocks/>
          </p:cNvCxnSpPr>
          <p:nvPr/>
        </p:nvCxnSpPr>
        <p:spPr>
          <a:xfrm flipH="1">
            <a:off x="5037936" y="2605656"/>
            <a:ext cx="4631085" cy="1605243"/>
          </a:xfrm>
          <a:prstGeom prst="straightConnector1">
            <a:avLst/>
          </a:prstGeom>
          <a:ln w="22225">
            <a:solidFill>
              <a:schemeClr val="accent2">
                <a:lumMod val="75000"/>
              </a:schemeClr>
            </a:solidFill>
            <a:headEnd type="stealth" w="lg" len="lg"/>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770355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95658-3BA1-4874-AB1C-8C5098E7DD8E}"/>
              </a:ext>
            </a:extLst>
          </p:cNvPr>
          <p:cNvSpPr>
            <a:spLocks noGrp="1"/>
          </p:cNvSpPr>
          <p:nvPr>
            <p:ph type="title"/>
          </p:nvPr>
        </p:nvSpPr>
        <p:spPr>
          <a:xfrm>
            <a:off x="482599" y="564070"/>
            <a:ext cx="11161713" cy="721805"/>
          </a:xfrm>
        </p:spPr>
        <p:txBody>
          <a:bodyPr/>
          <a:lstStyle/>
          <a:p>
            <a:r>
              <a:rPr lang="en-US" sz="3600" dirty="0"/>
              <a:t>Track 3: Any hardware. Baseline </a:t>
            </a:r>
            <a:r>
              <a:rPr lang="en-US" sz="3600" dirty="0">
                <a:hlinkClick r:id="rId3"/>
              </a:rPr>
              <a:t>FAISS</a:t>
            </a:r>
            <a:r>
              <a:rPr lang="en-US" sz="3600" dirty="0"/>
              <a:t> on V100 GPU</a:t>
            </a:r>
          </a:p>
        </p:txBody>
      </p:sp>
      <p:sp>
        <p:nvSpPr>
          <p:cNvPr id="9" name="Content Placeholder 8">
            <a:extLst>
              <a:ext uri="{FF2B5EF4-FFF2-40B4-BE49-F238E27FC236}">
                <a16:creationId xmlns:a16="http://schemas.microsoft.com/office/drawing/2014/main" id="{B3ED8638-7C4D-42BE-BAF6-58B3DC763905}"/>
              </a:ext>
            </a:extLst>
          </p:cNvPr>
          <p:cNvSpPr>
            <a:spLocks noGrp="1"/>
          </p:cNvSpPr>
          <p:nvPr>
            <p:ph idx="1"/>
          </p:nvPr>
        </p:nvSpPr>
        <p:spPr>
          <a:xfrm>
            <a:off x="482600" y="1397322"/>
            <a:ext cx="4808308" cy="4896608"/>
          </a:xfrm>
        </p:spPr>
        <p:txBody>
          <a:bodyPr>
            <a:normAutofit fontScale="85000" lnSpcReduction="20000"/>
          </a:bodyPr>
          <a:lstStyle/>
          <a:p>
            <a:pPr marL="342900" indent="-342900">
              <a:buFont typeface="Arial" panose="020B0604020202020204" pitchFamily="34" charset="0"/>
              <a:buChar char="•"/>
            </a:pPr>
            <a:r>
              <a:rPr lang="en-US" dirty="0"/>
              <a:t>Use any hardware – bare metal, cloud or custom components/silicon</a:t>
            </a:r>
          </a:p>
          <a:p>
            <a:pPr marL="1028700" lvl="1" indent="-342900"/>
            <a:r>
              <a:rPr lang="en-US" dirty="0"/>
              <a:t>Better accelerators</a:t>
            </a:r>
          </a:p>
          <a:p>
            <a:pPr marL="1028700" lvl="1" indent="-342900"/>
            <a:r>
              <a:rPr lang="en-US" dirty="0"/>
              <a:t>Better memory technologies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Baseline: FAISS (IVF1048576,SQ8) on V100 GPU + 700GB DRAM</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4 leaderboards</a:t>
            </a:r>
          </a:p>
          <a:p>
            <a:pPr marL="1028700" lvl="1" indent="-342900"/>
            <a:r>
              <a:rPr lang="en-US" dirty="0"/>
              <a:t>Recall improvements at 2K QPS</a:t>
            </a:r>
          </a:p>
          <a:p>
            <a:pPr marL="1028700" lvl="1" indent="-342900"/>
            <a:r>
              <a:rPr lang="en-US" dirty="0"/>
              <a:t>QPS improvement at config close to 90% recall</a:t>
            </a:r>
          </a:p>
          <a:p>
            <a:pPr marL="1028700" lvl="1" indent="-342900"/>
            <a:r>
              <a:rPr lang="en-US" dirty="0"/>
              <a:t>Power-normalized throughput at 90% recall</a:t>
            </a:r>
          </a:p>
          <a:p>
            <a:pPr marL="1028700" lvl="1" indent="-342900"/>
            <a:r>
              <a:rPr lang="en-US" dirty="0"/>
              <a:t>Cost-normalized throughput at 90% recall</a:t>
            </a:r>
          </a:p>
        </p:txBody>
      </p:sp>
      <p:graphicFrame>
        <p:nvGraphicFramePr>
          <p:cNvPr id="12" name="Table 12">
            <a:extLst>
              <a:ext uri="{FF2B5EF4-FFF2-40B4-BE49-F238E27FC236}">
                <a16:creationId xmlns:a16="http://schemas.microsoft.com/office/drawing/2014/main" id="{D0C8C352-0B61-449B-AE12-BC5FCAC21D7C}"/>
              </a:ext>
            </a:extLst>
          </p:cNvPr>
          <p:cNvGraphicFramePr>
            <a:graphicFrameLocks noGrp="1"/>
          </p:cNvGraphicFramePr>
          <p:nvPr>
            <p:extLst>
              <p:ext uri="{D42A27DB-BD31-4B8C-83A1-F6EECF244321}">
                <p14:modId xmlns:p14="http://schemas.microsoft.com/office/powerpoint/2010/main" val="2736286189"/>
              </p:ext>
            </p:extLst>
          </p:nvPr>
        </p:nvGraphicFramePr>
        <p:xfrm>
          <a:off x="5404419" y="1423650"/>
          <a:ext cx="3203554" cy="4078410"/>
        </p:xfrm>
        <a:graphic>
          <a:graphicData uri="http://schemas.openxmlformats.org/drawingml/2006/table">
            <a:tbl>
              <a:tblPr firstRow="1" bandRow="1">
                <a:tableStyleId>{5C22544A-7EE6-4342-B048-85BDC9FD1C3A}</a:tableStyleId>
              </a:tblPr>
              <a:tblGrid>
                <a:gridCol w="1431510">
                  <a:extLst>
                    <a:ext uri="{9D8B030D-6E8A-4147-A177-3AD203B41FA5}">
                      <a16:colId xmlns:a16="http://schemas.microsoft.com/office/drawing/2014/main" val="1695187056"/>
                    </a:ext>
                  </a:extLst>
                </a:gridCol>
                <a:gridCol w="1046830">
                  <a:extLst>
                    <a:ext uri="{9D8B030D-6E8A-4147-A177-3AD203B41FA5}">
                      <a16:colId xmlns:a16="http://schemas.microsoft.com/office/drawing/2014/main" val="2837992189"/>
                    </a:ext>
                  </a:extLst>
                </a:gridCol>
                <a:gridCol w="725214">
                  <a:extLst>
                    <a:ext uri="{9D8B030D-6E8A-4147-A177-3AD203B41FA5}">
                      <a16:colId xmlns:a16="http://schemas.microsoft.com/office/drawing/2014/main" val="3408192435"/>
                    </a:ext>
                  </a:extLst>
                </a:gridCol>
              </a:tblGrid>
              <a:tr h="632802">
                <a:tc>
                  <a:txBody>
                    <a:bodyPr/>
                    <a:lstStyle/>
                    <a:p>
                      <a:r>
                        <a:rPr lang="en-US" dirty="0"/>
                        <a:t>Dataset</a:t>
                      </a:r>
                    </a:p>
                  </a:txBody>
                  <a:tcPr/>
                </a:tc>
                <a:tc>
                  <a:txBody>
                    <a:bodyPr/>
                    <a:lstStyle/>
                    <a:p>
                      <a:r>
                        <a:rPr lang="en-US" dirty="0"/>
                        <a:t>QPS</a:t>
                      </a:r>
                    </a:p>
                  </a:txBody>
                  <a:tcPr/>
                </a:tc>
                <a:tc>
                  <a:txBody>
                    <a:bodyPr/>
                    <a:lstStyle/>
                    <a:p>
                      <a:r>
                        <a:rPr lang="en-US" dirty="0"/>
                        <a:t>Recall@10</a:t>
                      </a:r>
                    </a:p>
                  </a:txBody>
                  <a:tcPr/>
                </a:tc>
                <a:extLst>
                  <a:ext uri="{0D108BD9-81ED-4DB2-BD59-A6C34878D82A}">
                    <a16:rowId xmlns:a16="http://schemas.microsoft.com/office/drawing/2014/main" val="3447699498"/>
                  </a:ext>
                </a:extLst>
              </a:tr>
              <a:tr h="632802">
                <a:tc>
                  <a:txBody>
                    <a:bodyPr/>
                    <a:lstStyle/>
                    <a:p>
                      <a:r>
                        <a:rPr lang="en-US" dirty="0">
                          <a:effectLst/>
                        </a:rPr>
                        <a:t>msturing-1B</a:t>
                      </a:r>
                    </a:p>
                  </a:txBody>
                  <a:tcPr marL="61913" marR="61913" marT="28575" marB="28575" anchor="ctr"/>
                </a:tc>
                <a:tc>
                  <a:txBody>
                    <a:bodyPr/>
                    <a:lstStyle/>
                    <a:p>
                      <a:r>
                        <a:rPr lang="en-US">
                          <a:effectLst/>
                        </a:rPr>
                        <a:t>2011.542</a:t>
                      </a:r>
                    </a:p>
                  </a:txBody>
                  <a:tcPr marL="61913" marR="61913" marT="28575" marB="28575" anchor="ctr"/>
                </a:tc>
                <a:tc>
                  <a:txBody>
                    <a:bodyPr/>
                    <a:lstStyle/>
                    <a:p>
                      <a:r>
                        <a:rPr lang="en-US">
                          <a:effectLst/>
                        </a:rPr>
                        <a:t>0.910</a:t>
                      </a:r>
                    </a:p>
                  </a:txBody>
                  <a:tcPr marL="61913" marR="61913" marT="28575" marB="28575" anchor="ctr"/>
                </a:tc>
                <a:extLst>
                  <a:ext uri="{0D108BD9-81ED-4DB2-BD59-A6C34878D82A}">
                    <a16:rowId xmlns:a16="http://schemas.microsoft.com/office/drawing/2014/main" val="1312736686"/>
                  </a:ext>
                </a:extLst>
              </a:tr>
              <a:tr h="632802">
                <a:tc>
                  <a:txBody>
                    <a:bodyPr/>
                    <a:lstStyle/>
                    <a:p>
                      <a:r>
                        <a:rPr lang="en-US">
                          <a:effectLst/>
                        </a:rPr>
                        <a:t>bigann-1B</a:t>
                      </a:r>
                    </a:p>
                  </a:txBody>
                  <a:tcPr marL="61913" marR="61913" marT="28575" marB="28575" anchor="ctr"/>
                </a:tc>
                <a:tc>
                  <a:txBody>
                    <a:bodyPr/>
                    <a:lstStyle/>
                    <a:p>
                      <a:r>
                        <a:rPr lang="en-US">
                          <a:effectLst/>
                        </a:rPr>
                        <a:t>2058.950</a:t>
                      </a:r>
                    </a:p>
                  </a:txBody>
                  <a:tcPr marL="61913" marR="61913" marT="28575" marB="28575" anchor="ctr"/>
                </a:tc>
                <a:tc>
                  <a:txBody>
                    <a:bodyPr/>
                    <a:lstStyle/>
                    <a:p>
                      <a:r>
                        <a:rPr lang="en-US">
                          <a:effectLst/>
                        </a:rPr>
                        <a:t>0.927</a:t>
                      </a:r>
                    </a:p>
                  </a:txBody>
                  <a:tcPr marL="61913" marR="61913" marT="28575" marB="28575" anchor="ctr"/>
                </a:tc>
                <a:extLst>
                  <a:ext uri="{0D108BD9-81ED-4DB2-BD59-A6C34878D82A}">
                    <a16:rowId xmlns:a16="http://schemas.microsoft.com/office/drawing/2014/main" val="1988290310"/>
                  </a:ext>
                </a:extLst>
              </a:tr>
              <a:tr h="632802">
                <a:tc>
                  <a:txBody>
                    <a:bodyPr/>
                    <a:lstStyle/>
                    <a:p>
                      <a:r>
                        <a:rPr lang="en-US">
                          <a:effectLst/>
                        </a:rPr>
                        <a:t>text2image-1B</a:t>
                      </a:r>
                    </a:p>
                  </a:txBody>
                  <a:tcPr marL="61913" marR="61913" marT="28575" marB="28575" anchor="ctr"/>
                </a:tc>
                <a:tc>
                  <a:txBody>
                    <a:bodyPr/>
                    <a:lstStyle/>
                    <a:p>
                      <a:r>
                        <a:rPr lang="en-US">
                          <a:effectLst/>
                        </a:rPr>
                        <a:t>2120.635</a:t>
                      </a:r>
                    </a:p>
                  </a:txBody>
                  <a:tcPr marL="61913" marR="61913" marT="28575" marB="28575" anchor="ctr"/>
                </a:tc>
                <a:tc>
                  <a:txBody>
                    <a:bodyPr/>
                    <a:lstStyle/>
                    <a:p>
                      <a:r>
                        <a:rPr lang="en-US">
                          <a:effectLst/>
                        </a:rPr>
                        <a:t>0.860</a:t>
                      </a:r>
                    </a:p>
                  </a:txBody>
                  <a:tcPr marL="61913" marR="61913" marT="28575" marB="28575" anchor="ctr"/>
                </a:tc>
                <a:extLst>
                  <a:ext uri="{0D108BD9-81ED-4DB2-BD59-A6C34878D82A}">
                    <a16:rowId xmlns:a16="http://schemas.microsoft.com/office/drawing/2014/main" val="1311089921"/>
                  </a:ext>
                </a:extLst>
              </a:tr>
              <a:tr h="632802">
                <a:tc>
                  <a:txBody>
                    <a:bodyPr/>
                    <a:lstStyle/>
                    <a:p>
                      <a:r>
                        <a:rPr lang="en-US">
                          <a:effectLst/>
                        </a:rPr>
                        <a:t>deep-1B</a:t>
                      </a:r>
                    </a:p>
                  </a:txBody>
                  <a:tcPr marL="61913" marR="61913" marT="28575" marB="28575" anchor="ctr"/>
                </a:tc>
                <a:tc>
                  <a:txBody>
                    <a:bodyPr/>
                    <a:lstStyle/>
                    <a:p>
                      <a:r>
                        <a:rPr lang="en-US">
                          <a:effectLst/>
                        </a:rPr>
                        <a:t>2002.490</a:t>
                      </a:r>
                    </a:p>
                  </a:txBody>
                  <a:tcPr marL="61913" marR="61913" marT="28575" marB="28575" anchor="ctr"/>
                </a:tc>
                <a:tc>
                  <a:txBody>
                    <a:bodyPr/>
                    <a:lstStyle/>
                    <a:p>
                      <a:r>
                        <a:rPr lang="en-US">
                          <a:effectLst/>
                        </a:rPr>
                        <a:t>0.942</a:t>
                      </a:r>
                    </a:p>
                  </a:txBody>
                  <a:tcPr marL="61913" marR="61913" marT="28575" marB="28575" anchor="ctr"/>
                </a:tc>
                <a:extLst>
                  <a:ext uri="{0D108BD9-81ED-4DB2-BD59-A6C34878D82A}">
                    <a16:rowId xmlns:a16="http://schemas.microsoft.com/office/drawing/2014/main" val="3813037432"/>
                  </a:ext>
                </a:extLst>
              </a:tr>
              <a:tr h="632802">
                <a:tc>
                  <a:txBody>
                    <a:bodyPr/>
                    <a:lstStyle/>
                    <a:p>
                      <a:r>
                        <a:rPr lang="en-US">
                          <a:effectLst/>
                        </a:rPr>
                        <a:t>msspacev-1B</a:t>
                      </a:r>
                    </a:p>
                  </a:txBody>
                  <a:tcPr marL="61913" marR="61913" marT="28575" marB="28575" anchor="ctr"/>
                </a:tc>
                <a:tc>
                  <a:txBody>
                    <a:bodyPr/>
                    <a:lstStyle/>
                    <a:p>
                      <a:r>
                        <a:rPr lang="en-US" dirty="0">
                          <a:effectLst/>
                        </a:rPr>
                        <a:t>2190.829</a:t>
                      </a:r>
                    </a:p>
                  </a:txBody>
                  <a:tcPr marL="61913" marR="61913" marT="28575" marB="28575" anchor="ctr"/>
                </a:tc>
                <a:tc>
                  <a:txBody>
                    <a:bodyPr/>
                    <a:lstStyle/>
                    <a:p>
                      <a:r>
                        <a:rPr lang="en-US" dirty="0">
                          <a:effectLst/>
                        </a:rPr>
                        <a:t>0.850</a:t>
                      </a:r>
                    </a:p>
                  </a:txBody>
                  <a:tcPr marL="61913" marR="61913" marT="28575" marB="28575" anchor="ctr"/>
                </a:tc>
                <a:extLst>
                  <a:ext uri="{0D108BD9-81ED-4DB2-BD59-A6C34878D82A}">
                    <a16:rowId xmlns:a16="http://schemas.microsoft.com/office/drawing/2014/main" val="1131350250"/>
                  </a:ext>
                </a:extLst>
              </a:tr>
            </a:tbl>
          </a:graphicData>
        </a:graphic>
      </p:graphicFrame>
      <p:graphicFrame>
        <p:nvGraphicFramePr>
          <p:cNvPr id="13" name="Table 12">
            <a:extLst>
              <a:ext uri="{FF2B5EF4-FFF2-40B4-BE49-F238E27FC236}">
                <a16:creationId xmlns:a16="http://schemas.microsoft.com/office/drawing/2014/main" id="{CED75AF7-9130-4A54-9F72-16F0C08D360A}"/>
              </a:ext>
            </a:extLst>
          </p:cNvPr>
          <p:cNvGraphicFramePr>
            <a:graphicFrameLocks noGrp="1"/>
          </p:cNvGraphicFramePr>
          <p:nvPr>
            <p:extLst>
              <p:ext uri="{D42A27DB-BD31-4B8C-83A1-F6EECF244321}">
                <p14:modId xmlns:p14="http://schemas.microsoft.com/office/powerpoint/2010/main" val="1217036837"/>
              </p:ext>
            </p:extLst>
          </p:nvPr>
        </p:nvGraphicFramePr>
        <p:xfrm>
          <a:off x="8766678" y="1423650"/>
          <a:ext cx="3203554" cy="4078410"/>
        </p:xfrm>
        <a:graphic>
          <a:graphicData uri="http://schemas.openxmlformats.org/drawingml/2006/table">
            <a:tbl>
              <a:tblPr firstRow="1" bandRow="1">
                <a:tableStyleId>{5C22544A-7EE6-4342-B048-85BDC9FD1C3A}</a:tableStyleId>
              </a:tblPr>
              <a:tblGrid>
                <a:gridCol w="1431510">
                  <a:extLst>
                    <a:ext uri="{9D8B030D-6E8A-4147-A177-3AD203B41FA5}">
                      <a16:colId xmlns:a16="http://schemas.microsoft.com/office/drawing/2014/main" val="1695187056"/>
                    </a:ext>
                  </a:extLst>
                </a:gridCol>
                <a:gridCol w="1046830">
                  <a:extLst>
                    <a:ext uri="{9D8B030D-6E8A-4147-A177-3AD203B41FA5}">
                      <a16:colId xmlns:a16="http://schemas.microsoft.com/office/drawing/2014/main" val="2837992189"/>
                    </a:ext>
                  </a:extLst>
                </a:gridCol>
                <a:gridCol w="725214">
                  <a:extLst>
                    <a:ext uri="{9D8B030D-6E8A-4147-A177-3AD203B41FA5}">
                      <a16:colId xmlns:a16="http://schemas.microsoft.com/office/drawing/2014/main" val="3408192435"/>
                    </a:ext>
                  </a:extLst>
                </a:gridCol>
              </a:tblGrid>
              <a:tr h="632802">
                <a:tc>
                  <a:txBody>
                    <a:bodyPr/>
                    <a:lstStyle/>
                    <a:p>
                      <a:r>
                        <a:rPr lang="en-US" dirty="0"/>
                        <a:t>Dataset</a:t>
                      </a:r>
                    </a:p>
                  </a:txBody>
                  <a:tcPr/>
                </a:tc>
                <a:tc>
                  <a:txBody>
                    <a:bodyPr/>
                    <a:lstStyle/>
                    <a:p>
                      <a:r>
                        <a:rPr lang="en-US" dirty="0"/>
                        <a:t>QPS</a:t>
                      </a:r>
                    </a:p>
                  </a:txBody>
                  <a:tcPr/>
                </a:tc>
                <a:tc>
                  <a:txBody>
                    <a:bodyPr/>
                    <a:lstStyle/>
                    <a:p>
                      <a:r>
                        <a:rPr lang="en-US" dirty="0"/>
                        <a:t>Recall@10</a:t>
                      </a:r>
                    </a:p>
                  </a:txBody>
                  <a:tcPr/>
                </a:tc>
                <a:extLst>
                  <a:ext uri="{0D108BD9-81ED-4DB2-BD59-A6C34878D82A}">
                    <a16:rowId xmlns:a16="http://schemas.microsoft.com/office/drawing/2014/main" val="3447699498"/>
                  </a:ext>
                </a:extLst>
              </a:tr>
              <a:tr h="632802">
                <a:tc>
                  <a:txBody>
                    <a:bodyPr/>
                    <a:lstStyle/>
                    <a:p>
                      <a:r>
                        <a:rPr lang="en-US" dirty="0">
                          <a:effectLst/>
                        </a:rPr>
                        <a:t>msturing-1B</a:t>
                      </a:r>
                    </a:p>
                  </a:txBody>
                  <a:tcPr marL="61913" marR="61913" marT="28575" marB="28575" anchor="ctr"/>
                </a:tc>
                <a:tc>
                  <a:txBody>
                    <a:bodyPr/>
                    <a:lstStyle/>
                    <a:p>
                      <a:r>
                        <a:rPr lang="en-US">
                          <a:effectLst/>
                        </a:rPr>
                        <a:t>2421.856</a:t>
                      </a:r>
                    </a:p>
                  </a:txBody>
                  <a:tcPr marL="61913" marR="61913" marT="28575" marB="28575" anchor="ctr"/>
                </a:tc>
                <a:tc>
                  <a:txBody>
                    <a:bodyPr/>
                    <a:lstStyle/>
                    <a:p>
                      <a:r>
                        <a:rPr lang="en-US">
                          <a:effectLst/>
                        </a:rPr>
                        <a:t>0.902</a:t>
                      </a:r>
                    </a:p>
                  </a:txBody>
                  <a:tcPr marL="61913" marR="61913" marT="28575" marB="28575" anchor="ctr"/>
                </a:tc>
                <a:extLst>
                  <a:ext uri="{0D108BD9-81ED-4DB2-BD59-A6C34878D82A}">
                    <a16:rowId xmlns:a16="http://schemas.microsoft.com/office/drawing/2014/main" val="1312736686"/>
                  </a:ext>
                </a:extLst>
              </a:tr>
              <a:tr h="632802">
                <a:tc>
                  <a:txBody>
                    <a:bodyPr/>
                    <a:lstStyle/>
                    <a:p>
                      <a:r>
                        <a:rPr lang="en-US">
                          <a:effectLst/>
                        </a:rPr>
                        <a:t>bigann-1B</a:t>
                      </a:r>
                    </a:p>
                  </a:txBody>
                  <a:tcPr marL="61913" marR="61913" marT="28575" marB="28575" anchor="ctr"/>
                </a:tc>
                <a:tc>
                  <a:txBody>
                    <a:bodyPr/>
                    <a:lstStyle/>
                    <a:p>
                      <a:r>
                        <a:rPr lang="en-US">
                          <a:effectLst/>
                        </a:rPr>
                        <a:t>2186.755</a:t>
                      </a:r>
                    </a:p>
                  </a:txBody>
                  <a:tcPr marL="61913" marR="61913" marT="28575" marB="28575" anchor="ctr"/>
                </a:tc>
                <a:tc>
                  <a:txBody>
                    <a:bodyPr/>
                    <a:lstStyle/>
                    <a:p>
                      <a:r>
                        <a:rPr lang="en-US">
                          <a:effectLst/>
                        </a:rPr>
                        <a:t>0.905</a:t>
                      </a:r>
                    </a:p>
                  </a:txBody>
                  <a:tcPr marL="61913" marR="61913" marT="28575" marB="28575" anchor="ctr"/>
                </a:tc>
                <a:extLst>
                  <a:ext uri="{0D108BD9-81ED-4DB2-BD59-A6C34878D82A}">
                    <a16:rowId xmlns:a16="http://schemas.microsoft.com/office/drawing/2014/main" val="1988290310"/>
                  </a:ext>
                </a:extLst>
              </a:tr>
              <a:tr h="632802">
                <a:tc>
                  <a:txBody>
                    <a:bodyPr/>
                    <a:lstStyle/>
                    <a:p>
                      <a:r>
                        <a:rPr lang="en-US">
                          <a:effectLst/>
                        </a:rPr>
                        <a:t>text2image-1B</a:t>
                      </a:r>
                    </a:p>
                  </a:txBody>
                  <a:tcPr marL="61913" marR="61913" marT="28575" marB="28575" anchor="ctr"/>
                </a:tc>
                <a:tc>
                  <a:txBody>
                    <a:bodyPr/>
                    <a:lstStyle/>
                    <a:p>
                      <a:r>
                        <a:rPr lang="en-US">
                          <a:effectLst/>
                        </a:rPr>
                        <a:t>1510.624</a:t>
                      </a:r>
                    </a:p>
                  </a:txBody>
                  <a:tcPr marL="61913" marR="61913" marT="28575" marB="28575" anchor="ctr"/>
                </a:tc>
                <a:tc>
                  <a:txBody>
                    <a:bodyPr/>
                    <a:lstStyle/>
                    <a:p>
                      <a:r>
                        <a:rPr lang="en-US">
                          <a:effectLst/>
                        </a:rPr>
                        <a:t>0.882</a:t>
                      </a:r>
                    </a:p>
                  </a:txBody>
                  <a:tcPr marL="61913" marR="61913" marT="28575" marB="28575" anchor="ctr"/>
                </a:tc>
                <a:extLst>
                  <a:ext uri="{0D108BD9-81ED-4DB2-BD59-A6C34878D82A}">
                    <a16:rowId xmlns:a16="http://schemas.microsoft.com/office/drawing/2014/main" val="1311089921"/>
                  </a:ext>
                </a:extLst>
              </a:tr>
              <a:tr h="632802">
                <a:tc>
                  <a:txBody>
                    <a:bodyPr/>
                    <a:lstStyle/>
                    <a:p>
                      <a:r>
                        <a:rPr lang="en-US">
                          <a:effectLst/>
                        </a:rPr>
                        <a:t>deep-1B</a:t>
                      </a:r>
                    </a:p>
                  </a:txBody>
                  <a:tcPr marL="61913" marR="61913" marT="28575" marB="28575" anchor="ctr"/>
                </a:tc>
                <a:tc>
                  <a:txBody>
                    <a:bodyPr/>
                    <a:lstStyle/>
                    <a:p>
                      <a:r>
                        <a:rPr lang="en-US">
                          <a:effectLst/>
                        </a:rPr>
                        <a:t>3422.473</a:t>
                      </a:r>
                    </a:p>
                  </a:txBody>
                  <a:tcPr marL="61913" marR="61913" marT="28575" marB="28575" anchor="ctr"/>
                </a:tc>
                <a:tc>
                  <a:txBody>
                    <a:bodyPr/>
                    <a:lstStyle/>
                    <a:p>
                      <a:r>
                        <a:rPr lang="en-US">
                          <a:effectLst/>
                        </a:rPr>
                        <a:t>0.916</a:t>
                      </a:r>
                    </a:p>
                  </a:txBody>
                  <a:tcPr marL="61913" marR="61913" marT="28575" marB="28575" anchor="ctr"/>
                </a:tc>
                <a:extLst>
                  <a:ext uri="{0D108BD9-81ED-4DB2-BD59-A6C34878D82A}">
                    <a16:rowId xmlns:a16="http://schemas.microsoft.com/office/drawing/2014/main" val="3813037432"/>
                  </a:ext>
                </a:extLst>
              </a:tr>
              <a:tr h="632802">
                <a:tc>
                  <a:txBody>
                    <a:bodyPr/>
                    <a:lstStyle/>
                    <a:p>
                      <a:r>
                        <a:rPr lang="en-US">
                          <a:effectLst/>
                        </a:rPr>
                        <a:t>msspacev-1B</a:t>
                      </a:r>
                    </a:p>
                  </a:txBody>
                  <a:tcPr marL="61913" marR="61913" marT="28575" marB="28575" anchor="ctr"/>
                </a:tc>
                <a:tc>
                  <a:txBody>
                    <a:bodyPr/>
                    <a:lstStyle/>
                    <a:p>
                      <a:r>
                        <a:rPr lang="en-US">
                          <a:effectLst/>
                        </a:rPr>
                        <a:t>1484.217</a:t>
                      </a:r>
                    </a:p>
                  </a:txBody>
                  <a:tcPr marL="61913" marR="61913" marT="28575" marB="28575" anchor="ctr"/>
                </a:tc>
                <a:tc>
                  <a:txBody>
                    <a:bodyPr/>
                    <a:lstStyle/>
                    <a:p>
                      <a:r>
                        <a:rPr lang="en-US" dirty="0">
                          <a:effectLst/>
                        </a:rPr>
                        <a:t>0.869</a:t>
                      </a:r>
                    </a:p>
                  </a:txBody>
                  <a:tcPr marL="61913" marR="61913" marT="28575" marB="28575" anchor="ctr"/>
                </a:tc>
                <a:extLst>
                  <a:ext uri="{0D108BD9-81ED-4DB2-BD59-A6C34878D82A}">
                    <a16:rowId xmlns:a16="http://schemas.microsoft.com/office/drawing/2014/main" val="1131350250"/>
                  </a:ext>
                </a:extLst>
              </a:tr>
            </a:tbl>
          </a:graphicData>
        </a:graphic>
      </p:graphicFrame>
      <p:sp>
        <p:nvSpPr>
          <p:cNvPr id="16" name="TextBox 15">
            <a:extLst>
              <a:ext uri="{FF2B5EF4-FFF2-40B4-BE49-F238E27FC236}">
                <a16:creationId xmlns:a16="http://schemas.microsoft.com/office/drawing/2014/main" id="{0A17A41C-C5F9-457B-8A69-A0A5B4A60FBC}"/>
              </a:ext>
            </a:extLst>
          </p:cNvPr>
          <p:cNvSpPr txBox="1"/>
          <p:nvPr/>
        </p:nvSpPr>
        <p:spPr>
          <a:xfrm>
            <a:off x="5902610" y="5694505"/>
            <a:ext cx="2029851" cy="369332"/>
          </a:xfrm>
          <a:prstGeom prst="rect">
            <a:avLst/>
          </a:prstGeom>
          <a:noFill/>
        </p:spPr>
        <p:txBody>
          <a:bodyPr wrap="none" rtlCol="0">
            <a:spAutoFit/>
          </a:bodyPr>
          <a:lstStyle/>
          <a:p>
            <a:r>
              <a:rPr lang="en-US" dirty="0"/>
              <a:t>Recall leaderboard</a:t>
            </a:r>
          </a:p>
        </p:txBody>
      </p:sp>
      <p:sp>
        <p:nvSpPr>
          <p:cNvPr id="17" name="TextBox 16">
            <a:extLst>
              <a:ext uri="{FF2B5EF4-FFF2-40B4-BE49-F238E27FC236}">
                <a16:creationId xmlns:a16="http://schemas.microsoft.com/office/drawing/2014/main" id="{FDEDFCDB-A187-497B-A8A9-80B24D38DD8C}"/>
              </a:ext>
            </a:extLst>
          </p:cNvPr>
          <p:cNvSpPr txBox="1"/>
          <p:nvPr/>
        </p:nvSpPr>
        <p:spPr>
          <a:xfrm>
            <a:off x="9069377" y="5694505"/>
            <a:ext cx="2637389" cy="369332"/>
          </a:xfrm>
          <a:prstGeom prst="rect">
            <a:avLst/>
          </a:prstGeom>
          <a:noFill/>
        </p:spPr>
        <p:txBody>
          <a:bodyPr wrap="none" rtlCol="0">
            <a:spAutoFit/>
          </a:bodyPr>
          <a:lstStyle/>
          <a:p>
            <a:r>
              <a:rPr lang="en-US" dirty="0"/>
              <a:t>Throughput leaderboard</a:t>
            </a:r>
          </a:p>
        </p:txBody>
      </p:sp>
    </p:spTree>
    <p:extLst>
      <p:ext uri="{BB962C8B-B14F-4D97-AF65-F5344CB8AC3E}">
        <p14:creationId xmlns:p14="http://schemas.microsoft.com/office/powerpoint/2010/main" val="21766503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xEl>
                                              <p:pRg st="8" end="8"/>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9">
                                            <p:txEl>
                                              <p:pRg st="7" end="7"/>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
                                            <p:txEl>
                                              <p:pRg st="9" end="9"/>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9">
                                            <p:txEl>
                                              <p:pRg st="10" end="10"/>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95658-3BA1-4874-AB1C-8C5098E7DD8E}"/>
              </a:ext>
            </a:extLst>
          </p:cNvPr>
          <p:cNvSpPr>
            <a:spLocks noGrp="1"/>
          </p:cNvSpPr>
          <p:nvPr>
            <p:ph type="title"/>
          </p:nvPr>
        </p:nvSpPr>
        <p:spPr>
          <a:xfrm>
            <a:off x="482599" y="564070"/>
            <a:ext cx="11161713" cy="721805"/>
          </a:xfrm>
        </p:spPr>
        <p:txBody>
          <a:bodyPr/>
          <a:lstStyle/>
          <a:p>
            <a:r>
              <a:rPr lang="en-US" sz="3600" dirty="0"/>
              <a:t>Session Overview</a:t>
            </a:r>
          </a:p>
        </p:txBody>
      </p:sp>
      <p:sp>
        <p:nvSpPr>
          <p:cNvPr id="3" name="Content Placeholder 2">
            <a:extLst>
              <a:ext uri="{FF2B5EF4-FFF2-40B4-BE49-F238E27FC236}">
                <a16:creationId xmlns:a16="http://schemas.microsoft.com/office/drawing/2014/main" id="{FA7A0FFA-326E-4DA9-A7D1-37153C000E21}"/>
              </a:ext>
            </a:extLst>
          </p:cNvPr>
          <p:cNvSpPr>
            <a:spLocks noGrp="1"/>
          </p:cNvSpPr>
          <p:nvPr>
            <p:ph idx="1"/>
          </p:nvPr>
        </p:nvSpPr>
        <p:spPr>
          <a:xfrm>
            <a:off x="482600" y="1500188"/>
            <a:ext cx="11390313" cy="4379403"/>
          </a:xfrm>
        </p:spPr>
        <p:txBody>
          <a:bodyPr>
            <a:normAutofit fontScale="85000" lnSpcReduction="20000"/>
          </a:bodyPr>
          <a:lstStyle/>
          <a:p>
            <a:pPr marL="342900" indent="-342900">
              <a:buFont typeface="Arial" panose="020B0604020202020204" pitchFamily="34" charset="0"/>
              <a:buChar char="•"/>
            </a:pPr>
            <a:r>
              <a:rPr lang="en-US" dirty="0"/>
              <a:t>Track results:</a:t>
            </a:r>
          </a:p>
          <a:p>
            <a:pPr marL="1028700" lvl="1" indent="-342900"/>
            <a:r>
              <a:rPr lang="en-US" dirty="0"/>
              <a:t>T1: 5 entries, T2: 3 entries, T3: 5 entries</a:t>
            </a:r>
          </a:p>
          <a:p>
            <a:pPr marL="1028700" lvl="1" indent="-342900"/>
            <a:r>
              <a:rPr lang="en-US" dirty="0"/>
              <a:t>Entries from industry research labs, universities and startups.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Two invited talks:</a:t>
            </a:r>
          </a:p>
          <a:p>
            <a:pPr marL="1028700" lvl="1" indent="-342900"/>
            <a:r>
              <a:rPr lang="en-US" dirty="0" err="1"/>
              <a:t>Alexandr</a:t>
            </a:r>
            <a:r>
              <a:rPr lang="en-US" dirty="0"/>
              <a:t> </a:t>
            </a:r>
            <a:r>
              <a:rPr lang="en-US" dirty="0" err="1"/>
              <a:t>Andoni</a:t>
            </a:r>
            <a:r>
              <a:rPr lang="en-US" dirty="0"/>
              <a:t>, Assoc. Prof., Columbia University. http://www.cs.columbia.edu/~andoni/</a:t>
            </a:r>
          </a:p>
          <a:p>
            <a:pPr marL="1028700" lvl="1" indent="-342900"/>
            <a:r>
              <a:rPr lang="en-US" dirty="0"/>
              <a:t>Anshumali Srivastava, Assoc. Prof., Rice University. </a:t>
            </a:r>
            <a:r>
              <a:rPr lang="en-US" dirty="0">
                <a:hlinkClick r:id="rId3"/>
              </a:rPr>
              <a:t>https://www.cs.rice.edu/~as143/</a:t>
            </a:r>
            <a:endParaRPr lang="en-US" dirty="0"/>
          </a:p>
          <a:p>
            <a:pPr marL="1028700" lvl="1" indent="-342900"/>
            <a:endParaRPr lang="en-US" dirty="0"/>
          </a:p>
          <a:p>
            <a:pPr marL="342900" indent="-342900">
              <a:buFont typeface="Arial" panose="020B0604020202020204" pitchFamily="34" charset="0"/>
              <a:buChar char="•"/>
            </a:pPr>
            <a:r>
              <a:rPr lang="en-US" dirty="0"/>
              <a:t>Presentation from winners of each track</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Panel discussion on future directions</a:t>
            </a:r>
          </a:p>
          <a:p>
            <a:pPr marL="342900" indent="-342900">
              <a:buFont typeface="Arial" panose="020B0604020202020204" pitchFamily="34" charset="0"/>
              <a:buChar char="•"/>
            </a:pPr>
            <a:endParaRPr lang="en-US" dirty="0">
              <a:hlinkClick r:id="rId4"/>
            </a:endParaRPr>
          </a:p>
          <a:p>
            <a:pPr marL="342900" indent="-342900">
              <a:buFont typeface="Arial" panose="020B0604020202020204" pitchFamily="34" charset="0"/>
              <a:buChar char="•"/>
            </a:pPr>
            <a:r>
              <a:rPr lang="en-US" dirty="0">
                <a:hlinkClick r:id="rId4"/>
              </a:rPr>
              <a:t>Evaluation framework (github.com)</a:t>
            </a:r>
            <a:r>
              <a:rPr lang="en-US" dirty="0"/>
              <a:t> [open for more datasets, entries, and future problems]</a:t>
            </a:r>
          </a:p>
          <a:p>
            <a:pPr marL="342900" indent="-342900">
              <a:buFont typeface="Arial" panose="020B0604020202020204" pitchFamily="34" charset="0"/>
              <a:buChar char="•"/>
            </a:pPr>
            <a:endParaRPr lang="en-US" dirty="0"/>
          </a:p>
        </p:txBody>
      </p:sp>
    </p:spTree>
    <p:extLst>
      <p:ext uri="{BB962C8B-B14F-4D97-AF65-F5344CB8AC3E}">
        <p14:creationId xmlns:p14="http://schemas.microsoft.com/office/powerpoint/2010/main" val="35531532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95658-3BA1-4874-AB1C-8C5098E7DD8E}"/>
              </a:ext>
            </a:extLst>
          </p:cNvPr>
          <p:cNvSpPr>
            <a:spLocks noGrp="1"/>
          </p:cNvSpPr>
          <p:nvPr>
            <p:ph type="title"/>
          </p:nvPr>
        </p:nvSpPr>
        <p:spPr>
          <a:xfrm>
            <a:off x="452585" y="440081"/>
            <a:ext cx="10634472" cy="721805"/>
          </a:xfrm>
        </p:spPr>
        <p:txBody>
          <a:bodyPr/>
          <a:lstStyle/>
          <a:p>
            <a:r>
              <a:rPr lang="en-US" sz="4400" dirty="0"/>
              <a:t>ANNS: Problem and Importance</a:t>
            </a:r>
          </a:p>
        </p:txBody>
      </p:sp>
      <p:sp>
        <p:nvSpPr>
          <p:cNvPr id="3" name="Content Placeholder 2">
            <a:extLst>
              <a:ext uri="{FF2B5EF4-FFF2-40B4-BE49-F238E27FC236}">
                <a16:creationId xmlns:a16="http://schemas.microsoft.com/office/drawing/2014/main" id="{FA7A0FFA-326E-4DA9-A7D1-37153C000E21}"/>
              </a:ext>
            </a:extLst>
          </p:cNvPr>
          <p:cNvSpPr>
            <a:spLocks noGrp="1"/>
          </p:cNvSpPr>
          <p:nvPr>
            <p:ph idx="1"/>
          </p:nvPr>
        </p:nvSpPr>
        <p:spPr>
          <a:xfrm>
            <a:off x="490210" y="1176549"/>
            <a:ext cx="11266489" cy="833437"/>
          </a:xfrm>
        </p:spPr>
        <p:txBody>
          <a:bodyPr>
            <a:normAutofit/>
          </a:bodyPr>
          <a:lstStyle/>
          <a:p>
            <a:r>
              <a:rPr lang="en-US" dirty="0"/>
              <a:t>Search/recommendation using high-dimensional embeddings/encodings of objects.</a:t>
            </a:r>
          </a:p>
          <a:p>
            <a:pPr lvl="1" indent="0">
              <a:buNone/>
            </a:pPr>
            <a:endParaRPr lang="en-US" dirty="0"/>
          </a:p>
          <a:p>
            <a:pPr lvl="1" indent="0">
              <a:buNone/>
            </a:pPr>
            <a:endParaRPr lang="en-US" dirty="0"/>
          </a:p>
        </p:txBody>
      </p:sp>
      <p:grpSp>
        <p:nvGrpSpPr>
          <p:cNvPr id="4" name="Group 3">
            <a:extLst>
              <a:ext uri="{FF2B5EF4-FFF2-40B4-BE49-F238E27FC236}">
                <a16:creationId xmlns:a16="http://schemas.microsoft.com/office/drawing/2014/main" id="{C90A6400-18D3-449B-ABCD-CA1C6FA15768}"/>
              </a:ext>
            </a:extLst>
          </p:cNvPr>
          <p:cNvGrpSpPr/>
          <p:nvPr/>
        </p:nvGrpSpPr>
        <p:grpSpPr>
          <a:xfrm>
            <a:off x="1778638" y="2235902"/>
            <a:ext cx="5030163" cy="778373"/>
            <a:chOff x="1587425" y="2362198"/>
            <a:chExt cx="5030163" cy="778373"/>
          </a:xfrm>
        </p:grpSpPr>
        <p:grpSp>
          <p:nvGrpSpPr>
            <p:cNvPr id="5" name="Group 4">
              <a:extLst>
                <a:ext uri="{FF2B5EF4-FFF2-40B4-BE49-F238E27FC236}">
                  <a16:creationId xmlns:a16="http://schemas.microsoft.com/office/drawing/2014/main" id="{DD448B2C-B51E-4156-AF1A-C913899DC664}"/>
                </a:ext>
              </a:extLst>
            </p:cNvPr>
            <p:cNvGrpSpPr/>
            <p:nvPr/>
          </p:nvGrpSpPr>
          <p:grpSpPr>
            <a:xfrm>
              <a:off x="1587425" y="2362198"/>
              <a:ext cx="5030163" cy="778373"/>
              <a:chOff x="2093298" y="2738005"/>
              <a:chExt cx="5030163" cy="778373"/>
            </a:xfrm>
          </p:grpSpPr>
          <p:sp>
            <p:nvSpPr>
              <p:cNvPr id="7" name="Rectangle: Single Corner Snipped 6">
                <a:extLst>
                  <a:ext uri="{FF2B5EF4-FFF2-40B4-BE49-F238E27FC236}">
                    <a16:creationId xmlns:a16="http://schemas.microsoft.com/office/drawing/2014/main" id="{21B973B0-5B44-4D13-A3C0-AAEFE4CC0E80}"/>
                  </a:ext>
                </a:extLst>
              </p:cNvPr>
              <p:cNvSpPr/>
              <p:nvPr/>
            </p:nvSpPr>
            <p:spPr>
              <a:xfrm flipH="1">
                <a:off x="2093298" y="2738005"/>
                <a:ext cx="724619" cy="713117"/>
              </a:xfrm>
              <a:prstGeom prst="snip1Rect">
                <a:avLst>
                  <a:gd name="adj" fmla="val 37635"/>
                </a:avLst>
              </a:prstGeom>
              <a:solidFill>
                <a:schemeClr val="accent3">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mj-lt"/>
                  </a:rPr>
                  <a:t>Obj</a:t>
                </a:r>
              </a:p>
            </p:txBody>
          </p:sp>
          <p:sp>
            <p:nvSpPr>
              <p:cNvPr id="8" name="Oval 7">
                <a:extLst>
                  <a:ext uri="{FF2B5EF4-FFF2-40B4-BE49-F238E27FC236}">
                    <a16:creationId xmlns:a16="http://schemas.microsoft.com/office/drawing/2014/main" id="{8AF74FFA-6941-4E16-8B2E-C40803D784CA}"/>
                  </a:ext>
                </a:extLst>
              </p:cNvPr>
              <p:cNvSpPr/>
              <p:nvPr/>
            </p:nvSpPr>
            <p:spPr>
              <a:xfrm>
                <a:off x="7027606" y="3416957"/>
                <a:ext cx="95855" cy="99421"/>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cxnSp>
            <p:nvCxnSpPr>
              <p:cNvPr id="9" name="Straight Arrow Connector 8">
                <a:extLst>
                  <a:ext uri="{FF2B5EF4-FFF2-40B4-BE49-F238E27FC236}">
                    <a16:creationId xmlns:a16="http://schemas.microsoft.com/office/drawing/2014/main" id="{4B3BE9A4-3A80-4C68-8920-CB50692B35E4}"/>
                  </a:ext>
                </a:extLst>
              </p:cNvPr>
              <p:cNvCxnSpPr>
                <a:cxnSpLocks/>
              </p:cNvCxnSpPr>
              <p:nvPr/>
            </p:nvCxnSpPr>
            <p:spPr>
              <a:xfrm>
                <a:off x="2803169" y="3454161"/>
                <a:ext cx="4253933" cy="11710"/>
              </a:xfrm>
              <a:prstGeom prst="straightConnector1">
                <a:avLst/>
              </a:prstGeom>
              <a:ln>
                <a:solidFill>
                  <a:schemeClr val="tx1"/>
                </a:solidFill>
                <a:prstDash val="dash"/>
                <a:tailEnd type="triangle" w="med" len="lg"/>
              </a:ln>
            </p:spPr>
            <p:style>
              <a:lnRef idx="1">
                <a:schemeClr val="accent1"/>
              </a:lnRef>
              <a:fillRef idx="0">
                <a:schemeClr val="accent1"/>
              </a:fillRef>
              <a:effectRef idx="0">
                <a:schemeClr val="accent1"/>
              </a:effectRef>
              <a:fontRef idx="minor">
                <a:schemeClr val="tx1"/>
              </a:fontRef>
            </p:style>
          </p:cxnSp>
        </p:grpSp>
        <p:sp>
          <p:nvSpPr>
            <p:cNvPr id="6" name="TextBox 5">
              <a:extLst>
                <a:ext uri="{FF2B5EF4-FFF2-40B4-BE49-F238E27FC236}">
                  <a16:creationId xmlns:a16="http://schemas.microsoft.com/office/drawing/2014/main" id="{7D7D495A-63EB-46CF-87DD-66892E2813A5}"/>
                </a:ext>
              </a:extLst>
            </p:cNvPr>
            <p:cNvSpPr txBox="1"/>
            <p:nvPr/>
          </p:nvSpPr>
          <p:spPr>
            <a:xfrm>
              <a:off x="3554895" y="2621813"/>
              <a:ext cx="1051891" cy="461665"/>
            </a:xfrm>
            <a:prstGeom prst="rect">
              <a:avLst/>
            </a:prstGeom>
            <a:noFill/>
          </p:spPr>
          <p:txBody>
            <a:bodyPr wrap="none" rtlCol="0">
              <a:spAutoFit/>
            </a:bodyPr>
            <a:lstStyle/>
            <a:p>
              <a:r>
                <a:rPr lang="en-US" sz="2400" dirty="0">
                  <a:latin typeface="+mj-lt"/>
                </a:rPr>
                <a:t>Embed</a:t>
              </a:r>
            </a:p>
          </p:txBody>
        </p:sp>
      </p:grpSp>
      <p:grpSp>
        <p:nvGrpSpPr>
          <p:cNvPr id="10" name="Group 9">
            <a:extLst>
              <a:ext uri="{FF2B5EF4-FFF2-40B4-BE49-F238E27FC236}">
                <a16:creationId xmlns:a16="http://schemas.microsoft.com/office/drawing/2014/main" id="{2B9C49D8-AAF4-4495-83FD-6409D46CB075}"/>
              </a:ext>
            </a:extLst>
          </p:cNvPr>
          <p:cNvGrpSpPr/>
          <p:nvPr/>
        </p:nvGrpSpPr>
        <p:grpSpPr>
          <a:xfrm>
            <a:off x="3998756" y="1918990"/>
            <a:ext cx="4424516" cy="3015793"/>
            <a:chOff x="5552768" y="2458220"/>
            <a:chExt cx="4424516" cy="3640238"/>
          </a:xfrm>
        </p:grpSpPr>
        <p:cxnSp>
          <p:nvCxnSpPr>
            <p:cNvPr id="11" name="Straight Arrow Connector 10">
              <a:extLst>
                <a:ext uri="{FF2B5EF4-FFF2-40B4-BE49-F238E27FC236}">
                  <a16:creationId xmlns:a16="http://schemas.microsoft.com/office/drawing/2014/main" id="{A5187DD6-C529-4DB4-A955-2FC9EBCE5E7A}"/>
                </a:ext>
              </a:extLst>
            </p:cNvPr>
            <p:cNvCxnSpPr>
              <a:cxnSpLocks/>
            </p:cNvCxnSpPr>
            <p:nvPr/>
          </p:nvCxnSpPr>
          <p:spPr>
            <a:xfrm flipV="1">
              <a:off x="6142695" y="3104532"/>
              <a:ext cx="3510117" cy="2315498"/>
            </a:xfrm>
            <a:prstGeom prst="straightConnector1">
              <a:avLst/>
            </a:prstGeom>
            <a:ln w="3175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F1C97899-A75B-4249-AAAB-F7067A74BFA1}"/>
                </a:ext>
              </a:extLst>
            </p:cNvPr>
            <p:cNvCxnSpPr>
              <a:cxnSpLocks/>
            </p:cNvCxnSpPr>
            <p:nvPr/>
          </p:nvCxnSpPr>
          <p:spPr>
            <a:xfrm>
              <a:off x="5552768" y="4328652"/>
              <a:ext cx="4424516" cy="0"/>
            </a:xfrm>
            <a:prstGeom prst="straightConnector1">
              <a:avLst/>
            </a:prstGeom>
            <a:ln w="3175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CDB9A65F-B206-4685-83DC-FED7C8FC974F}"/>
                </a:ext>
              </a:extLst>
            </p:cNvPr>
            <p:cNvCxnSpPr>
              <a:cxnSpLocks/>
            </p:cNvCxnSpPr>
            <p:nvPr/>
          </p:nvCxnSpPr>
          <p:spPr>
            <a:xfrm flipV="1">
              <a:off x="7809273" y="2458220"/>
              <a:ext cx="0" cy="3640238"/>
            </a:xfrm>
            <a:prstGeom prst="straightConnector1">
              <a:avLst/>
            </a:prstGeom>
            <a:ln w="3175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grpSp>
      <p:sp>
        <p:nvSpPr>
          <p:cNvPr id="14" name="Rectangle: Single Corner Snipped 13">
            <a:extLst>
              <a:ext uri="{FF2B5EF4-FFF2-40B4-BE49-F238E27FC236}">
                <a16:creationId xmlns:a16="http://schemas.microsoft.com/office/drawing/2014/main" id="{38B76DA5-D64C-4FF1-BBA5-9E9C18E64F8D}"/>
              </a:ext>
            </a:extLst>
          </p:cNvPr>
          <p:cNvSpPr/>
          <p:nvPr/>
        </p:nvSpPr>
        <p:spPr>
          <a:xfrm flipH="1">
            <a:off x="1931631" y="2397580"/>
            <a:ext cx="724619" cy="713117"/>
          </a:xfrm>
          <a:prstGeom prst="snip1Rect">
            <a:avLst>
              <a:gd name="adj" fmla="val 37635"/>
            </a:avLst>
          </a:prstGeom>
          <a:solidFill>
            <a:schemeClr val="accent3">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mj-lt"/>
              </a:rPr>
              <a:t>Doc </a:t>
            </a:r>
          </a:p>
        </p:txBody>
      </p:sp>
      <p:sp>
        <p:nvSpPr>
          <p:cNvPr id="15" name="Rectangle: Single Corner Snipped 14">
            <a:extLst>
              <a:ext uri="{FF2B5EF4-FFF2-40B4-BE49-F238E27FC236}">
                <a16:creationId xmlns:a16="http://schemas.microsoft.com/office/drawing/2014/main" id="{9B07D206-4162-4706-98D6-65821128D898}"/>
              </a:ext>
            </a:extLst>
          </p:cNvPr>
          <p:cNvSpPr/>
          <p:nvPr/>
        </p:nvSpPr>
        <p:spPr>
          <a:xfrm flipH="1">
            <a:off x="2084031" y="2549980"/>
            <a:ext cx="724619" cy="713117"/>
          </a:xfrm>
          <a:prstGeom prst="snip1Rect">
            <a:avLst>
              <a:gd name="adj" fmla="val 37635"/>
            </a:avLst>
          </a:prstGeom>
          <a:solidFill>
            <a:schemeClr val="accent3">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mj-lt"/>
              </a:rPr>
              <a:t>Doc </a:t>
            </a:r>
          </a:p>
        </p:txBody>
      </p:sp>
      <p:sp>
        <p:nvSpPr>
          <p:cNvPr id="16" name="Rectangle: Single Corner Snipped 15">
            <a:extLst>
              <a:ext uri="{FF2B5EF4-FFF2-40B4-BE49-F238E27FC236}">
                <a16:creationId xmlns:a16="http://schemas.microsoft.com/office/drawing/2014/main" id="{52993F01-F5A5-44DD-9560-644D67CB8AEF}"/>
              </a:ext>
            </a:extLst>
          </p:cNvPr>
          <p:cNvSpPr/>
          <p:nvPr/>
        </p:nvSpPr>
        <p:spPr>
          <a:xfrm flipH="1">
            <a:off x="2236431" y="2702380"/>
            <a:ext cx="724619" cy="713117"/>
          </a:xfrm>
          <a:prstGeom prst="snip1Rect">
            <a:avLst>
              <a:gd name="adj" fmla="val 37635"/>
            </a:avLst>
          </a:prstGeom>
          <a:solidFill>
            <a:schemeClr val="accent3">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mj-lt"/>
              </a:rPr>
              <a:t>Doc </a:t>
            </a:r>
          </a:p>
        </p:txBody>
      </p:sp>
      <p:sp>
        <p:nvSpPr>
          <p:cNvPr id="17" name="Rectangle: Single Corner Snipped 16">
            <a:extLst>
              <a:ext uri="{FF2B5EF4-FFF2-40B4-BE49-F238E27FC236}">
                <a16:creationId xmlns:a16="http://schemas.microsoft.com/office/drawing/2014/main" id="{92C532C0-1DFA-4DBF-88F6-E386106A31CB}"/>
              </a:ext>
            </a:extLst>
          </p:cNvPr>
          <p:cNvSpPr/>
          <p:nvPr/>
        </p:nvSpPr>
        <p:spPr>
          <a:xfrm flipH="1">
            <a:off x="2388831" y="2854780"/>
            <a:ext cx="724619" cy="713117"/>
          </a:xfrm>
          <a:prstGeom prst="snip1Rect">
            <a:avLst>
              <a:gd name="adj" fmla="val 37635"/>
            </a:avLst>
          </a:prstGeom>
          <a:solidFill>
            <a:schemeClr val="accent3">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mj-lt"/>
              </a:rPr>
              <a:t>Doc </a:t>
            </a:r>
          </a:p>
        </p:txBody>
      </p:sp>
      <p:sp>
        <p:nvSpPr>
          <p:cNvPr id="18" name="Rectangle: Single Corner Snipped 17">
            <a:extLst>
              <a:ext uri="{FF2B5EF4-FFF2-40B4-BE49-F238E27FC236}">
                <a16:creationId xmlns:a16="http://schemas.microsoft.com/office/drawing/2014/main" id="{0A6D91BE-0693-410C-813A-A9438DE8DB1C}"/>
              </a:ext>
            </a:extLst>
          </p:cNvPr>
          <p:cNvSpPr/>
          <p:nvPr/>
        </p:nvSpPr>
        <p:spPr>
          <a:xfrm flipH="1">
            <a:off x="2541231" y="3007180"/>
            <a:ext cx="724619" cy="713117"/>
          </a:xfrm>
          <a:prstGeom prst="snip1Rect">
            <a:avLst>
              <a:gd name="adj" fmla="val 37635"/>
            </a:avLst>
          </a:prstGeom>
          <a:solidFill>
            <a:schemeClr val="accent3">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mj-lt"/>
              </a:rPr>
              <a:t>Doc </a:t>
            </a:r>
          </a:p>
        </p:txBody>
      </p:sp>
      <p:sp>
        <p:nvSpPr>
          <p:cNvPr id="19" name="Rectangle: Single Corner Snipped 18">
            <a:extLst>
              <a:ext uri="{FF2B5EF4-FFF2-40B4-BE49-F238E27FC236}">
                <a16:creationId xmlns:a16="http://schemas.microsoft.com/office/drawing/2014/main" id="{CB934135-6D47-40BB-BB14-3338ABAB4E07}"/>
              </a:ext>
            </a:extLst>
          </p:cNvPr>
          <p:cNvSpPr/>
          <p:nvPr/>
        </p:nvSpPr>
        <p:spPr>
          <a:xfrm flipH="1">
            <a:off x="2693631" y="3159580"/>
            <a:ext cx="724619" cy="713117"/>
          </a:xfrm>
          <a:prstGeom prst="snip1Rect">
            <a:avLst>
              <a:gd name="adj" fmla="val 37635"/>
            </a:avLst>
          </a:prstGeom>
          <a:solidFill>
            <a:schemeClr val="accent3">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mj-lt"/>
              </a:rPr>
              <a:t>Doc </a:t>
            </a:r>
          </a:p>
        </p:txBody>
      </p:sp>
      <p:sp>
        <p:nvSpPr>
          <p:cNvPr id="20" name="Rectangle: Single Corner Snipped 19">
            <a:extLst>
              <a:ext uri="{FF2B5EF4-FFF2-40B4-BE49-F238E27FC236}">
                <a16:creationId xmlns:a16="http://schemas.microsoft.com/office/drawing/2014/main" id="{DD86FF48-F302-4AF2-8851-78FA2EAE9792}"/>
              </a:ext>
            </a:extLst>
          </p:cNvPr>
          <p:cNvSpPr/>
          <p:nvPr/>
        </p:nvSpPr>
        <p:spPr>
          <a:xfrm flipH="1">
            <a:off x="2846031" y="3311980"/>
            <a:ext cx="724619" cy="713117"/>
          </a:xfrm>
          <a:prstGeom prst="snip1Rect">
            <a:avLst>
              <a:gd name="adj" fmla="val 37635"/>
            </a:avLst>
          </a:prstGeom>
          <a:solidFill>
            <a:schemeClr val="accent3">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mj-lt"/>
              </a:rPr>
              <a:t>Doc </a:t>
            </a:r>
          </a:p>
        </p:txBody>
      </p:sp>
      <p:sp>
        <p:nvSpPr>
          <p:cNvPr id="21" name="Rectangle: Single Corner Snipped 20">
            <a:extLst>
              <a:ext uri="{FF2B5EF4-FFF2-40B4-BE49-F238E27FC236}">
                <a16:creationId xmlns:a16="http://schemas.microsoft.com/office/drawing/2014/main" id="{51307CF8-7E6F-4903-8691-E5DFDC89B5F0}"/>
              </a:ext>
            </a:extLst>
          </p:cNvPr>
          <p:cNvSpPr/>
          <p:nvPr/>
        </p:nvSpPr>
        <p:spPr>
          <a:xfrm flipH="1">
            <a:off x="2998431" y="3464380"/>
            <a:ext cx="724619" cy="713117"/>
          </a:xfrm>
          <a:prstGeom prst="snip1Rect">
            <a:avLst>
              <a:gd name="adj" fmla="val 37635"/>
            </a:avLst>
          </a:prstGeom>
          <a:solidFill>
            <a:schemeClr val="accent3">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latin typeface="+mj-lt"/>
              </a:rPr>
              <a:t>Doc </a:t>
            </a:r>
          </a:p>
        </p:txBody>
      </p:sp>
      <p:sp>
        <p:nvSpPr>
          <p:cNvPr id="22" name="Rectangle: Single Corner Snipped 21">
            <a:extLst>
              <a:ext uri="{FF2B5EF4-FFF2-40B4-BE49-F238E27FC236}">
                <a16:creationId xmlns:a16="http://schemas.microsoft.com/office/drawing/2014/main" id="{B2447FC8-0713-401C-8F70-CADE8C3BE814}"/>
              </a:ext>
            </a:extLst>
          </p:cNvPr>
          <p:cNvSpPr/>
          <p:nvPr/>
        </p:nvSpPr>
        <p:spPr>
          <a:xfrm flipH="1">
            <a:off x="3150831" y="3616780"/>
            <a:ext cx="724619" cy="713117"/>
          </a:xfrm>
          <a:prstGeom prst="snip1Rect">
            <a:avLst>
              <a:gd name="adj" fmla="val 37635"/>
            </a:avLst>
          </a:prstGeom>
          <a:solidFill>
            <a:schemeClr val="accent3">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latin typeface="+mj-lt"/>
              </a:rPr>
              <a:t>Doc </a:t>
            </a:r>
            <a:endParaRPr lang="en-US" b="1" dirty="0">
              <a:solidFill>
                <a:schemeClr val="tx1"/>
              </a:solidFill>
              <a:latin typeface="+mj-lt"/>
            </a:endParaRPr>
          </a:p>
        </p:txBody>
      </p:sp>
      <p:sp>
        <p:nvSpPr>
          <p:cNvPr id="23" name="TextBox 22">
            <a:extLst>
              <a:ext uri="{FF2B5EF4-FFF2-40B4-BE49-F238E27FC236}">
                <a16:creationId xmlns:a16="http://schemas.microsoft.com/office/drawing/2014/main" id="{54B03DCF-2924-4F4D-B152-39769D49C6AE}"/>
              </a:ext>
            </a:extLst>
          </p:cNvPr>
          <p:cNvSpPr txBox="1"/>
          <p:nvPr/>
        </p:nvSpPr>
        <p:spPr>
          <a:xfrm>
            <a:off x="568324" y="3974390"/>
            <a:ext cx="3712884" cy="1077218"/>
          </a:xfrm>
          <a:prstGeom prst="rect">
            <a:avLst/>
          </a:prstGeom>
          <a:noFill/>
        </p:spPr>
        <p:txBody>
          <a:bodyPr wrap="square" rtlCol="0">
            <a:spAutoFit/>
          </a:bodyPr>
          <a:lstStyle/>
          <a:p>
            <a:r>
              <a:rPr lang="en-US" sz="2400" dirty="0">
                <a:latin typeface="+mj-lt"/>
              </a:rPr>
              <a:t>Database</a:t>
            </a:r>
          </a:p>
          <a:p>
            <a:r>
              <a:rPr lang="en-US" sz="2400" b="1" dirty="0">
                <a:latin typeface="+mj-lt"/>
              </a:rPr>
              <a:t>N </a:t>
            </a:r>
            <a:r>
              <a:rPr lang="en-US" sz="2400" dirty="0">
                <a:latin typeface="+mj-lt"/>
              </a:rPr>
              <a:t>= 10</a:t>
            </a:r>
            <a:r>
              <a:rPr lang="en-US" sz="2400" baseline="30000" dirty="0">
                <a:latin typeface="+mj-lt"/>
              </a:rPr>
              <a:t>6</a:t>
            </a:r>
            <a:r>
              <a:rPr lang="en-US" sz="2400" dirty="0">
                <a:latin typeface="+mj-lt"/>
              </a:rPr>
              <a:t> or 10</a:t>
            </a:r>
            <a:r>
              <a:rPr lang="en-US" sz="2400" baseline="30000" dirty="0">
                <a:latin typeface="+mj-lt"/>
              </a:rPr>
              <a:t>9</a:t>
            </a:r>
            <a:r>
              <a:rPr lang="en-US" sz="2400" dirty="0">
                <a:latin typeface="+mj-lt"/>
              </a:rPr>
              <a:t> or 10</a:t>
            </a:r>
            <a:r>
              <a:rPr lang="en-US" sz="2400" baseline="30000" dirty="0">
                <a:latin typeface="+mj-lt"/>
              </a:rPr>
              <a:t>12 </a:t>
            </a:r>
            <a:r>
              <a:rPr lang="en-US" sz="2400" dirty="0">
                <a:latin typeface="+mj-lt"/>
              </a:rPr>
              <a:t>points</a:t>
            </a:r>
          </a:p>
          <a:p>
            <a:endParaRPr lang="en-US" sz="1600" dirty="0">
              <a:latin typeface="+mj-lt"/>
            </a:endParaRPr>
          </a:p>
        </p:txBody>
      </p:sp>
      <p:sp>
        <p:nvSpPr>
          <p:cNvPr id="24" name="Oval 23">
            <a:extLst>
              <a:ext uri="{FF2B5EF4-FFF2-40B4-BE49-F238E27FC236}">
                <a16:creationId xmlns:a16="http://schemas.microsoft.com/office/drawing/2014/main" id="{A68F72E1-3223-4D15-9224-0FBC083CD7E2}"/>
              </a:ext>
            </a:extLst>
          </p:cNvPr>
          <p:cNvSpPr/>
          <p:nvPr/>
        </p:nvSpPr>
        <p:spPr>
          <a:xfrm>
            <a:off x="6451855" y="2738732"/>
            <a:ext cx="95855" cy="99421"/>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25" name="Oval 24">
            <a:extLst>
              <a:ext uri="{FF2B5EF4-FFF2-40B4-BE49-F238E27FC236}">
                <a16:creationId xmlns:a16="http://schemas.microsoft.com/office/drawing/2014/main" id="{05786439-F084-43F7-AD23-F4C57538FBEF}"/>
              </a:ext>
            </a:extLst>
          </p:cNvPr>
          <p:cNvSpPr/>
          <p:nvPr/>
        </p:nvSpPr>
        <p:spPr>
          <a:xfrm>
            <a:off x="5761469" y="2721138"/>
            <a:ext cx="95855" cy="99421"/>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26" name="Oval 25">
            <a:extLst>
              <a:ext uri="{FF2B5EF4-FFF2-40B4-BE49-F238E27FC236}">
                <a16:creationId xmlns:a16="http://schemas.microsoft.com/office/drawing/2014/main" id="{5C24E4B8-6C88-4EAC-97A4-DD06AB5C6B77}"/>
              </a:ext>
            </a:extLst>
          </p:cNvPr>
          <p:cNvSpPr/>
          <p:nvPr/>
        </p:nvSpPr>
        <p:spPr>
          <a:xfrm>
            <a:off x="5503427" y="3939487"/>
            <a:ext cx="95855" cy="99421"/>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27" name="Oval 26">
            <a:extLst>
              <a:ext uri="{FF2B5EF4-FFF2-40B4-BE49-F238E27FC236}">
                <a16:creationId xmlns:a16="http://schemas.microsoft.com/office/drawing/2014/main" id="{B50FAB04-7B87-4EE4-97EA-F61D30EDE14B}"/>
              </a:ext>
            </a:extLst>
          </p:cNvPr>
          <p:cNvSpPr/>
          <p:nvPr/>
        </p:nvSpPr>
        <p:spPr>
          <a:xfrm>
            <a:off x="6895064" y="3211111"/>
            <a:ext cx="95855" cy="99421"/>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28" name="Oval 27">
            <a:extLst>
              <a:ext uri="{FF2B5EF4-FFF2-40B4-BE49-F238E27FC236}">
                <a16:creationId xmlns:a16="http://schemas.microsoft.com/office/drawing/2014/main" id="{8CEB47FD-EDE0-4540-B2F3-524647C29A3D}"/>
              </a:ext>
            </a:extLst>
          </p:cNvPr>
          <p:cNvSpPr/>
          <p:nvPr/>
        </p:nvSpPr>
        <p:spPr>
          <a:xfrm>
            <a:off x="5351516" y="3692958"/>
            <a:ext cx="95855" cy="99421"/>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29" name="Oval 28">
            <a:extLst>
              <a:ext uri="{FF2B5EF4-FFF2-40B4-BE49-F238E27FC236}">
                <a16:creationId xmlns:a16="http://schemas.microsoft.com/office/drawing/2014/main" id="{CA7D9E72-EA1E-4740-B2DC-31BD99E6CB2F}"/>
              </a:ext>
            </a:extLst>
          </p:cNvPr>
          <p:cNvSpPr/>
          <p:nvPr/>
        </p:nvSpPr>
        <p:spPr>
          <a:xfrm>
            <a:off x="5503916" y="3845358"/>
            <a:ext cx="95855" cy="99421"/>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30" name="Oval 29">
            <a:extLst>
              <a:ext uri="{FF2B5EF4-FFF2-40B4-BE49-F238E27FC236}">
                <a16:creationId xmlns:a16="http://schemas.microsoft.com/office/drawing/2014/main" id="{D387BAEC-C58F-433B-83BB-7EEABFFD6F0F}"/>
              </a:ext>
            </a:extLst>
          </p:cNvPr>
          <p:cNvSpPr/>
          <p:nvPr/>
        </p:nvSpPr>
        <p:spPr>
          <a:xfrm>
            <a:off x="6939668" y="3811298"/>
            <a:ext cx="102501" cy="101587"/>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31" name="Oval 30">
            <a:extLst>
              <a:ext uri="{FF2B5EF4-FFF2-40B4-BE49-F238E27FC236}">
                <a16:creationId xmlns:a16="http://schemas.microsoft.com/office/drawing/2014/main" id="{8309CCED-AD6B-46B3-BE8B-48753027D4A8}"/>
              </a:ext>
            </a:extLst>
          </p:cNvPr>
          <p:cNvSpPr/>
          <p:nvPr/>
        </p:nvSpPr>
        <p:spPr>
          <a:xfrm>
            <a:off x="5825794" y="3186964"/>
            <a:ext cx="95855" cy="99421"/>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32" name="Oval 31">
            <a:extLst>
              <a:ext uri="{FF2B5EF4-FFF2-40B4-BE49-F238E27FC236}">
                <a16:creationId xmlns:a16="http://schemas.microsoft.com/office/drawing/2014/main" id="{66AE51B6-B225-4F7A-968A-628D0F3A13F9}"/>
              </a:ext>
            </a:extLst>
          </p:cNvPr>
          <p:cNvSpPr/>
          <p:nvPr/>
        </p:nvSpPr>
        <p:spPr>
          <a:xfrm>
            <a:off x="5905641" y="4248032"/>
            <a:ext cx="95855" cy="99421"/>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33" name="Oval 32">
            <a:extLst>
              <a:ext uri="{FF2B5EF4-FFF2-40B4-BE49-F238E27FC236}">
                <a16:creationId xmlns:a16="http://schemas.microsoft.com/office/drawing/2014/main" id="{9B86C81F-ACF9-4661-8439-2295AC441919}"/>
              </a:ext>
            </a:extLst>
          </p:cNvPr>
          <p:cNvSpPr/>
          <p:nvPr/>
        </p:nvSpPr>
        <p:spPr>
          <a:xfrm>
            <a:off x="6440921" y="4087694"/>
            <a:ext cx="95855" cy="99421"/>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pic>
        <p:nvPicPr>
          <p:cNvPr id="34" name="Picture 33">
            <a:extLst>
              <a:ext uri="{FF2B5EF4-FFF2-40B4-BE49-F238E27FC236}">
                <a16:creationId xmlns:a16="http://schemas.microsoft.com/office/drawing/2014/main" id="{06ED3B4A-4513-4B5F-AF30-7D54E725552F}"/>
              </a:ext>
            </a:extLst>
          </p:cNvPr>
          <p:cNvPicPr>
            <a:picLocks noChangeAspect="1"/>
          </p:cNvPicPr>
          <p:nvPr/>
        </p:nvPicPr>
        <p:blipFill>
          <a:blip r:embed="rId4"/>
          <a:stretch>
            <a:fillRect/>
          </a:stretch>
        </p:blipFill>
        <p:spPr>
          <a:xfrm>
            <a:off x="5424295" y="2946321"/>
            <a:ext cx="97544" cy="97544"/>
          </a:xfrm>
          <a:prstGeom prst="rect">
            <a:avLst/>
          </a:prstGeom>
        </p:spPr>
      </p:pic>
      <p:sp>
        <p:nvSpPr>
          <p:cNvPr id="35" name="Oval 34">
            <a:extLst>
              <a:ext uri="{FF2B5EF4-FFF2-40B4-BE49-F238E27FC236}">
                <a16:creationId xmlns:a16="http://schemas.microsoft.com/office/drawing/2014/main" id="{DC2DF0FB-46A2-43C6-A9AC-EDEE3ACF2823}"/>
              </a:ext>
            </a:extLst>
          </p:cNvPr>
          <p:cNvSpPr/>
          <p:nvPr/>
        </p:nvSpPr>
        <p:spPr>
          <a:xfrm>
            <a:off x="5503427" y="3522362"/>
            <a:ext cx="95855" cy="99421"/>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36" name="Oval 35">
            <a:extLst>
              <a:ext uri="{FF2B5EF4-FFF2-40B4-BE49-F238E27FC236}">
                <a16:creationId xmlns:a16="http://schemas.microsoft.com/office/drawing/2014/main" id="{7CB10A24-5ABC-45C4-935A-D42496C64B22}"/>
              </a:ext>
            </a:extLst>
          </p:cNvPr>
          <p:cNvSpPr/>
          <p:nvPr/>
        </p:nvSpPr>
        <p:spPr>
          <a:xfrm>
            <a:off x="5351516" y="3275833"/>
            <a:ext cx="95855" cy="99421"/>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37" name="Oval 36">
            <a:extLst>
              <a:ext uri="{FF2B5EF4-FFF2-40B4-BE49-F238E27FC236}">
                <a16:creationId xmlns:a16="http://schemas.microsoft.com/office/drawing/2014/main" id="{21097CF0-57A3-472A-B611-477E90292D97}"/>
              </a:ext>
            </a:extLst>
          </p:cNvPr>
          <p:cNvSpPr/>
          <p:nvPr/>
        </p:nvSpPr>
        <p:spPr>
          <a:xfrm>
            <a:off x="5762483" y="3682942"/>
            <a:ext cx="95855" cy="99421"/>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38" name="Oval 37">
            <a:extLst>
              <a:ext uri="{FF2B5EF4-FFF2-40B4-BE49-F238E27FC236}">
                <a16:creationId xmlns:a16="http://schemas.microsoft.com/office/drawing/2014/main" id="{0509CCEE-9DB1-427E-A69C-761FFCFD3435}"/>
              </a:ext>
            </a:extLst>
          </p:cNvPr>
          <p:cNvSpPr/>
          <p:nvPr/>
        </p:nvSpPr>
        <p:spPr>
          <a:xfrm>
            <a:off x="6939668" y="3394173"/>
            <a:ext cx="102501" cy="101587"/>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39" name="Oval 38">
            <a:extLst>
              <a:ext uri="{FF2B5EF4-FFF2-40B4-BE49-F238E27FC236}">
                <a16:creationId xmlns:a16="http://schemas.microsoft.com/office/drawing/2014/main" id="{E8D36E61-F38C-4EEF-BE9F-26A31D5D1688}"/>
              </a:ext>
            </a:extLst>
          </p:cNvPr>
          <p:cNvSpPr/>
          <p:nvPr/>
        </p:nvSpPr>
        <p:spPr>
          <a:xfrm>
            <a:off x="6431865" y="3670569"/>
            <a:ext cx="104912" cy="99421"/>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40" name="Oval 39">
            <a:extLst>
              <a:ext uri="{FF2B5EF4-FFF2-40B4-BE49-F238E27FC236}">
                <a16:creationId xmlns:a16="http://schemas.microsoft.com/office/drawing/2014/main" id="{8B241E40-DBB5-4076-8F3C-A4605E2CDB43}"/>
              </a:ext>
            </a:extLst>
          </p:cNvPr>
          <p:cNvSpPr/>
          <p:nvPr/>
        </p:nvSpPr>
        <p:spPr>
          <a:xfrm>
            <a:off x="6220641" y="3610308"/>
            <a:ext cx="102501" cy="101587"/>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41" name="Oval 40">
            <a:extLst>
              <a:ext uri="{FF2B5EF4-FFF2-40B4-BE49-F238E27FC236}">
                <a16:creationId xmlns:a16="http://schemas.microsoft.com/office/drawing/2014/main" id="{31BD04D3-A573-4775-80C9-B355FDC15B92}"/>
              </a:ext>
            </a:extLst>
          </p:cNvPr>
          <p:cNvSpPr/>
          <p:nvPr/>
        </p:nvSpPr>
        <p:spPr>
          <a:xfrm>
            <a:off x="5721894" y="3886704"/>
            <a:ext cx="95855" cy="99421"/>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42" name="Oval 41">
            <a:extLst>
              <a:ext uri="{FF2B5EF4-FFF2-40B4-BE49-F238E27FC236}">
                <a16:creationId xmlns:a16="http://schemas.microsoft.com/office/drawing/2014/main" id="{C8AEFFD4-01ED-449D-99E5-7C3B80EFBC00}"/>
              </a:ext>
            </a:extLst>
          </p:cNvPr>
          <p:cNvSpPr/>
          <p:nvPr/>
        </p:nvSpPr>
        <p:spPr>
          <a:xfrm>
            <a:off x="6470761" y="2950684"/>
            <a:ext cx="95855" cy="99421"/>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43" name="Oval 42">
            <a:extLst>
              <a:ext uri="{FF2B5EF4-FFF2-40B4-BE49-F238E27FC236}">
                <a16:creationId xmlns:a16="http://schemas.microsoft.com/office/drawing/2014/main" id="{5A3B9B66-D0C1-47F3-9306-0AD0412C0F44}"/>
              </a:ext>
            </a:extLst>
          </p:cNvPr>
          <p:cNvSpPr/>
          <p:nvPr/>
        </p:nvSpPr>
        <p:spPr>
          <a:xfrm>
            <a:off x="6515365" y="3550871"/>
            <a:ext cx="102501" cy="101587"/>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44" name="Oval 43">
            <a:extLst>
              <a:ext uri="{FF2B5EF4-FFF2-40B4-BE49-F238E27FC236}">
                <a16:creationId xmlns:a16="http://schemas.microsoft.com/office/drawing/2014/main" id="{12B2C639-4501-43D9-90B5-E3A28AB65425}"/>
              </a:ext>
            </a:extLst>
          </p:cNvPr>
          <p:cNvSpPr/>
          <p:nvPr/>
        </p:nvSpPr>
        <p:spPr>
          <a:xfrm>
            <a:off x="6515365" y="3133746"/>
            <a:ext cx="102501" cy="101587"/>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45" name="TextBox 44">
            <a:extLst>
              <a:ext uri="{FF2B5EF4-FFF2-40B4-BE49-F238E27FC236}">
                <a16:creationId xmlns:a16="http://schemas.microsoft.com/office/drawing/2014/main" id="{C7DE32B9-7398-45E1-B653-3F473E0674AA}"/>
              </a:ext>
            </a:extLst>
          </p:cNvPr>
          <p:cNvSpPr txBox="1"/>
          <p:nvPr/>
        </p:nvSpPr>
        <p:spPr>
          <a:xfrm>
            <a:off x="5342632" y="4947906"/>
            <a:ext cx="1561646" cy="461665"/>
          </a:xfrm>
          <a:prstGeom prst="rect">
            <a:avLst/>
          </a:prstGeom>
          <a:noFill/>
        </p:spPr>
        <p:txBody>
          <a:bodyPr wrap="none" rtlCol="0">
            <a:spAutoFit/>
          </a:bodyPr>
          <a:lstStyle/>
          <a:p>
            <a:r>
              <a:rPr lang="en-US" sz="2400" dirty="0">
                <a:latin typeface="+mj-lt"/>
              </a:rPr>
              <a:t>R</a:t>
            </a:r>
            <a:r>
              <a:rPr lang="en-US" sz="2400" baseline="30000" dirty="0">
                <a:latin typeface="+mj-lt"/>
              </a:rPr>
              <a:t>d       </a:t>
            </a:r>
            <a:r>
              <a:rPr lang="en-US" sz="2400" dirty="0">
                <a:latin typeface="+mj-lt"/>
              </a:rPr>
              <a:t>d~100</a:t>
            </a:r>
            <a:endParaRPr lang="en-US" sz="1600" baseline="30000" dirty="0">
              <a:latin typeface="+mj-lt"/>
            </a:endParaRPr>
          </a:p>
        </p:txBody>
      </p:sp>
      <p:grpSp>
        <p:nvGrpSpPr>
          <p:cNvPr id="46" name="Group 45">
            <a:extLst>
              <a:ext uri="{FF2B5EF4-FFF2-40B4-BE49-F238E27FC236}">
                <a16:creationId xmlns:a16="http://schemas.microsoft.com/office/drawing/2014/main" id="{DE61BB3B-9BC5-4B0D-82EA-F5D7B482CA20}"/>
              </a:ext>
            </a:extLst>
          </p:cNvPr>
          <p:cNvGrpSpPr/>
          <p:nvPr/>
        </p:nvGrpSpPr>
        <p:grpSpPr>
          <a:xfrm>
            <a:off x="6357762" y="3407581"/>
            <a:ext cx="4669130" cy="671103"/>
            <a:chOff x="6674133" y="3877257"/>
            <a:chExt cx="4669130" cy="704412"/>
          </a:xfrm>
        </p:grpSpPr>
        <p:sp>
          <p:nvSpPr>
            <p:cNvPr id="47" name="Rectangle: Single Corner Snipped 46">
              <a:extLst>
                <a:ext uri="{FF2B5EF4-FFF2-40B4-BE49-F238E27FC236}">
                  <a16:creationId xmlns:a16="http://schemas.microsoft.com/office/drawing/2014/main" id="{DB5FF051-99A6-4DCA-AD14-57342DC26F9E}"/>
                </a:ext>
              </a:extLst>
            </p:cNvPr>
            <p:cNvSpPr/>
            <p:nvPr/>
          </p:nvSpPr>
          <p:spPr>
            <a:xfrm>
              <a:off x="10266753" y="4068287"/>
              <a:ext cx="1076510" cy="513382"/>
            </a:xfrm>
            <a:prstGeom prst="snip1Rect">
              <a:avLst>
                <a:gd name="adj" fmla="val 37635"/>
              </a:avLst>
            </a:prstGeom>
            <a:solidFill>
              <a:schemeClr val="accent3">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latin typeface="+mj-lt"/>
                </a:rPr>
                <a:t>Query</a:t>
              </a:r>
              <a:endParaRPr lang="en-US" sz="1600" dirty="0">
                <a:solidFill>
                  <a:schemeClr val="tx1"/>
                </a:solidFill>
                <a:latin typeface="+mj-lt"/>
              </a:endParaRPr>
            </a:p>
          </p:txBody>
        </p:sp>
        <p:sp>
          <p:nvSpPr>
            <p:cNvPr id="48" name="Oval 47">
              <a:extLst>
                <a:ext uri="{FF2B5EF4-FFF2-40B4-BE49-F238E27FC236}">
                  <a16:creationId xmlns:a16="http://schemas.microsoft.com/office/drawing/2014/main" id="{FA81E36C-B062-4B3D-8373-0EEBAA03AE27}"/>
                </a:ext>
              </a:extLst>
            </p:cNvPr>
            <p:cNvSpPr/>
            <p:nvPr/>
          </p:nvSpPr>
          <p:spPr>
            <a:xfrm>
              <a:off x="6674133" y="4294515"/>
              <a:ext cx="102501" cy="101587"/>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cxnSp>
          <p:nvCxnSpPr>
            <p:cNvPr id="49" name="Straight Arrow Connector 48">
              <a:extLst>
                <a:ext uri="{FF2B5EF4-FFF2-40B4-BE49-F238E27FC236}">
                  <a16:creationId xmlns:a16="http://schemas.microsoft.com/office/drawing/2014/main" id="{1633BFAA-7869-48E1-BFA5-48231ED52C37}"/>
                </a:ext>
              </a:extLst>
            </p:cNvPr>
            <p:cNvCxnSpPr>
              <a:cxnSpLocks/>
            </p:cNvCxnSpPr>
            <p:nvPr/>
          </p:nvCxnSpPr>
          <p:spPr>
            <a:xfrm flipH="1">
              <a:off x="6731305" y="4336780"/>
              <a:ext cx="3514806" cy="4742"/>
            </a:xfrm>
            <a:prstGeom prst="straightConnector1">
              <a:avLst/>
            </a:prstGeom>
            <a:ln>
              <a:solidFill>
                <a:schemeClr val="tx1"/>
              </a:solidFill>
              <a:prstDash val="dash"/>
              <a:tailEnd type="triangle" w="med" len="lg"/>
            </a:ln>
          </p:spPr>
          <p:style>
            <a:lnRef idx="1">
              <a:schemeClr val="accent1"/>
            </a:lnRef>
            <a:fillRef idx="0">
              <a:schemeClr val="accent1"/>
            </a:fillRef>
            <a:effectRef idx="0">
              <a:schemeClr val="accent1"/>
            </a:effectRef>
            <a:fontRef idx="minor">
              <a:schemeClr val="tx1"/>
            </a:fontRef>
          </p:style>
        </p:cxnSp>
        <p:sp>
          <p:nvSpPr>
            <p:cNvPr id="50" name="TextBox 49">
              <a:extLst>
                <a:ext uri="{FF2B5EF4-FFF2-40B4-BE49-F238E27FC236}">
                  <a16:creationId xmlns:a16="http://schemas.microsoft.com/office/drawing/2014/main" id="{676B85C4-15F5-419D-9ED9-351CB0027E3F}"/>
                </a:ext>
              </a:extLst>
            </p:cNvPr>
            <p:cNvSpPr txBox="1"/>
            <p:nvPr/>
          </p:nvSpPr>
          <p:spPr>
            <a:xfrm>
              <a:off x="7853307" y="3877257"/>
              <a:ext cx="1051891" cy="484579"/>
            </a:xfrm>
            <a:prstGeom prst="rect">
              <a:avLst/>
            </a:prstGeom>
            <a:noFill/>
          </p:spPr>
          <p:txBody>
            <a:bodyPr wrap="none" rtlCol="0">
              <a:spAutoFit/>
            </a:bodyPr>
            <a:lstStyle/>
            <a:p>
              <a:r>
                <a:rPr lang="en-US" sz="2400" dirty="0">
                  <a:latin typeface="+mj-lt"/>
                </a:rPr>
                <a:t>Embed</a:t>
              </a:r>
            </a:p>
          </p:txBody>
        </p:sp>
      </p:grpSp>
      <p:grpSp>
        <p:nvGrpSpPr>
          <p:cNvPr id="51" name="Group 50">
            <a:extLst>
              <a:ext uri="{FF2B5EF4-FFF2-40B4-BE49-F238E27FC236}">
                <a16:creationId xmlns:a16="http://schemas.microsoft.com/office/drawing/2014/main" id="{D04F5F1B-CBB3-43E1-A5DE-437FEE58C34B}"/>
              </a:ext>
            </a:extLst>
          </p:cNvPr>
          <p:cNvGrpSpPr/>
          <p:nvPr/>
        </p:nvGrpSpPr>
        <p:grpSpPr>
          <a:xfrm>
            <a:off x="6261437" y="3590783"/>
            <a:ext cx="3918869" cy="1916822"/>
            <a:chOff x="6554054" y="4076869"/>
            <a:chExt cx="3918869" cy="1916822"/>
          </a:xfrm>
        </p:grpSpPr>
        <p:cxnSp>
          <p:nvCxnSpPr>
            <p:cNvPr id="52" name="Straight Arrow Connector 51">
              <a:extLst>
                <a:ext uri="{FF2B5EF4-FFF2-40B4-BE49-F238E27FC236}">
                  <a16:creationId xmlns:a16="http://schemas.microsoft.com/office/drawing/2014/main" id="{E92653A5-279D-4133-AB3A-30E0504A48E0}"/>
                </a:ext>
              </a:extLst>
            </p:cNvPr>
            <p:cNvCxnSpPr>
              <a:cxnSpLocks/>
            </p:cNvCxnSpPr>
            <p:nvPr/>
          </p:nvCxnSpPr>
          <p:spPr>
            <a:xfrm>
              <a:off x="6799975" y="4175796"/>
              <a:ext cx="2321431" cy="1327012"/>
            </a:xfrm>
            <a:prstGeom prst="straightConnector1">
              <a:avLst/>
            </a:prstGeom>
            <a:ln>
              <a:solidFill>
                <a:schemeClr val="tx1"/>
              </a:solidFill>
              <a:prstDash val="dash"/>
              <a:tailEnd type="triangle" w="med" len="lg"/>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C6867ABA-5204-4827-83D6-9F83AF8F4AEC}"/>
                </a:ext>
              </a:extLst>
            </p:cNvPr>
            <p:cNvCxnSpPr>
              <a:cxnSpLocks/>
            </p:cNvCxnSpPr>
            <p:nvPr/>
          </p:nvCxnSpPr>
          <p:spPr>
            <a:xfrm>
              <a:off x="6835569" y="4076869"/>
              <a:ext cx="2276132" cy="1298950"/>
            </a:xfrm>
            <a:prstGeom prst="straightConnector1">
              <a:avLst/>
            </a:prstGeom>
            <a:ln>
              <a:solidFill>
                <a:schemeClr val="tx1"/>
              </a:solidFill>
              <a:prstDash val="dash"/>
              <a:tailEnd type="triangle" w="med" len="lg"/>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E61ADD25-F1B8-4D0A-8958-159B77D8D205}"/>
                </a:ext>
              </a:extLst>
            </p:cNvPr>
            <p:cNvCxnSpPr>
              <a:cxnSpLocks/>
            </p:cNvCxnSpPr>
            <p:nvPr/>
          </p:nvCxnSpPr>
          <p:spPr>
            <a:xfrm>
              <a:off x="6554054" y="4147011"/>
              <a:ext cx="2500446" cy="1461661"/>
            </a:xfrm>
            <a:prstGeom prst="straightConnector1">
              <a:avLst/>
            </a:prstGeom>
            <a:ln>
              <a:solidFill>
                <a:schemeClr val="tx1"/>
              </a:solidFill>
              <a:prstDash val="dash"/>
              <a:tailEnd type="triangle" w="med" len="lg"/>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D7B5A695-DB52-4E10-A450-04E8B830323A}"/>
                </a:ext>
              </a:extLst>
            </p:cNvPr>
            <p:cNvCxnSpPr>
              <a:cxnSpLocks/>
            </p:cNvCxnSpPr>
            <p:nvPr/>
          </p:nvCxnSpPr>
          <p:spPr>
            <a:xfrm>
              <a:off x="6748277" y="4600556"/>
              <a:ext cx="2276132" cy="1298950"/>
            </a:xfrm>
            <a:prstGeom prst="straightConnector1">
              <a:avLst/>
            </a:prstGeom>
            <a:ln>
              <a:solidFill>
                <a:schemeClr val="tx1"/>
              </a:solidFill>
              <a:prstDash val="dash"/>
              <a:tailEnd type="triangle" w="med" len="lg"/>
            </a:ln>
          </p:spPr>
          <p:style>
            <a:lnRef idx="1">
              <a:schemeClr val="accent1"/>
            </a:lnRef>
            <a:fillRef idx="0">
              <a:schemeClr val="accent1"/>
            </a:fillRef>
            <a:effectRef idx="0">
              <a:schemeClr val="accent1"/>
            </a:effectRef>
            <a:fontRef idx="minor">
              <a:schemeClr val="tx1"/>
            </a:fontRef>
          </p:style>
        </p:cxnSp>
        <p:sp>
          <p:nvSpPr>
            <p:cNvPr id="56" name="TextBox 55">
              <a:extLst>
                <a:ext uri="{FF2B5EF4-FFF2-40B4-BE49-F238E27FC236}">
                  <a16:creationId xmlns:a16="http://schemas.microsoft.com/office/drawing/2014/main" id="{19ECA441-6FEB-410F-84EB-F00E0396DB41}"/>
                </a:ext>
              </a:extLst>
            </p:cNvPr>
            <p:cNvSpPr txBox="1"/>
            <p:nvPr/>
          </p:nvSpPr>
          <p:spPr>
            <a:xfrm>
              <a:off x="9051996" y="4978028"/>
              <a:ext cx="1420927" cy="1015663"/>
            </a:xfrm>
            <a:prstGeom prst="rect">
              <a:avLst/>
            </a:prstGeom>
            <a:noFill/>
          </p:spPr>
          <p:txBody>
            <a:bodyPr wrap="square" rtlCol="0">
              <a:spAutoFit/>
            </a:bodyPr>
            <a:lstStyle/>
            <a:p>
              <a:r>
                <a:rPr lang="en-US" sz="2000" dirty="0">
                  <a:latin typeface="+mj-lt"/>
                </a:rPr>
                <a:t>K=4 nearest neighbors</a:t>
              </a:r>
            </a:p>
          </p:txBody>
        </p:sp>
      </p:grpSp>
      <p:sp>
        <p:nvSpPr>
          <p:cNvPr id="57" name="Text Placeholder 2">
            <a:extLst>
              <a:ext uri="{FF2B5EF4-FFF2-40B4-BE49-F238E27FC236}">
                <a16:creationId xmlns:a16="http://schemas.microsoft.com/office/drawing/2014/main" id="{83A2FAA7-3716-4746-9543-13182633D39F}"/>
              </a:ext>
            </a:extLst>
          </p:cNvPr>
          <p:cNvSpPr txBox="1">
            <a:spLocks/>
          </p:cNvSpPr>
          <p:nvPr/>
        </p:nvSpPr>
        <p:spPr>
          <a:xfrm>
            <a:off x="568324" y="5629923"/>
            <a:ext cx="11018520" cy="677108"/>
          </a:xfrm>
          <a:prstGeom prst="rect">
            <a:avLst/>
          </a:prstGeom>
        </p:spPr>
        <p:txBody>
          <a:bodyPr vert="horz" lIns="91440" tIns="45720" rIns="91440" bIns="45720" rtlCol="0" anchor="ctr"/>
          <a:lstStyle>
            <a:defPPr>
              <a:defRPr lang="en-US"/>
            </a:defPPr>
            <a:lvl1pPr marL="0" algn="l" defTabSz="914400" rtl="0" eaLnBrk="1" latinLnBrk="0" hangingPunct="1">
              <a:defRPr sz="9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2000"/>
              <a:t>Exact retrieval might need exhaustive scan, settle for approximate retrieval.</a:t>
            </a:r>
          </a:p>
          <a:p>
            <a:pPr algn="ctr"/>
            <a:r>
              <a:rPr lang="en-US" sz="2000" i="1"/>
              <a:t>Measure </a:t>
            </a:r>
            <a:r>
              <a:rPr lang="en-US" sz="2000" b="1" i="1"/>
              <a:t>Recall</a:t>
            </a:r>
            <a:r>
              <a:rPr lang="en-US" sz="2000"/>
              <a:t>: the fraction of output candidates that are true top-k nearest neighbors</a:t>
            </a:r>
            <a:endParaRPr lang="en-US" sz="2000" dirty="0"/>
          </a:p>
        </p:txBody>
      </p:sp>
    </p:spTree>
    <p:custDataLst>
      <p:tags r:id="rId1"/>
    </p:custDataLst>
    <p:extLst>
      <p:ext uri="{BB962C8B-B14F-4D97-AF65-F5344CB8AC3E}">
        <p14:creationId xmlns:p14="http://schemas.microsoft.com/office/powerpoint/2010/main" val="4100581938"/>
      </p:ext>
    </p:extLst>
  </p:cSld>
  <p:clrMapOvr>
    <a:masterClrMapping/>
  </p:clrMapOvr>
  <mc:AlternateContent xmlns:mc="http://schemas.openxmlformats.org/markup-compatibility/2006">
    <mc:Choice xmlns:p14="http://schemas.microsoft.com/office/powerpoint/2010/main" Requires="p14">
      <p:transition spd="slow" p14:dur="2000" advTm="78865"/>
    </mc:Choice>
    <mc:Fallback>
      <p:transition spd="slow" advTm="7886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5"/>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4"/>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8"/>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9"/>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0"/>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1"/>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2"/>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4"/>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5"/>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6"/>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7"/>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8"/>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29"/>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30"/>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1"/>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32"/>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33"/>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34"/>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35"/>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36"/>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37"/>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38"/>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39"/>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40"/>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41"/>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42"/>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43"/>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44"/>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nodeType="clickEffect">
                                  <p:stCondLst>
                                    <p:cond delay="0"/>
                                  </p:stCondLst>
                                  <p:childTnLst>
                                    <p:set>
                                      <p:cBhvr>
                                        <p:cTn id="78" dur="1" fill="hold">
                                          <p:stCondLst>
                                            <p:cond delay="0"/>
                                          </p:stCondLst>
                                        </p:cTn>
                                        <p:tgtEl>
                                          <p:spTgt spid="46"/>
                                        </p:tgtEl>
                                        <p:attrNameLst>
                                          <p:attrName>style.visibility</p:attrName>
                                        </p:attrNameLst>
                                      </p:cBhvr>
                                      <p:to>
                                        <p:strVal val="visible"/>
                                      </p:to>
                                    </p:set>
                                  </p:childTnLst>
                                </p:cTn>
                              </p:par>
                            </p:childTnLst>
                          </p:cTn>
                        </p:par>
                      </p:childTnLst>
                    </p:cTn>
                  </p:par>
                  <p:par>
                    <p:cTn id="79" fill="hold">
                      <p:stCondLst>
                        <p:cond delay="indefinite"/>
                      </p:stCondLst>
                      <p:childTnLst>
                        <p:par>
                          <p:cTn id="80" fill="hold">
                            <p:stCondLst>
                              <p:cond delay="0"/>
                            </p:stCondLst>
                            <p:childTnLst>
                              <p:par>
                                <p:cTn id="81" presetID="1" presetClass="entr" presetSubtype="0" fill="hold" nodeType="clickEffect">
                                  <p:stCondLst>
                                    <p:cond delay="0"/>
                                  </p:stCondLst>
                                  <p:childTnLst>
                                    <p:set>
                                      <p:cBhvr>
                                        <p:cTn id="82" dur="1" fill="hold">
                                          <p:stCondLst>
                                            <p:cond delay="0"/>
                                          </p:stCondLst>
                                        </p:cTn>
                                        <p:tgtEl>
                                          <p:spTgt spid="51"/>
                                        </p:tgtEl>
                                        <p:attrNameLst>
                                          <p:attrName>style.visibility</p:attrName>
                                        </p:attrNameLst>
                                      </p:cBhvr>
                                      <p:to>
                                        <p:strVal val="visible"/>
                                      </p:to>
                                    </p:set>
                                  </p:childTnLst>
                                </p:cTn>
                              </p:par>
                            </p:childTnLst>
                          </p:cTn>
                        </p:par>
                      </p:childTnLst>
                    </p:cTn>
                  </p:par>
                  <p:par>
                    <p:cTn id="83" fill="hold">
                      <p:stCondLst>
                        <p:cond delay="indefinite"/>
                      </p:stCondLst>
                      <p:childTnLst>
                        <p:par>
                          <p:cTn id="84" fill="hold">
                            <p:stCondLst>
                              <p:cond delay="0"/>
                            </p:stCondLst>
                            <p:childTnLst>
                              <p:par>
                                <p:cTn id="85" presetID="1" presetClass="entr" presetSubtype="0" fill="hold" grpId="0" nodeType="clickEffect">
                                  <p:stCondLst>
                                    <p:cond delay="0"/>
                                  </p:stCondLst>
                                  <p:childTnLst>
                                    <p:set>
                                      <p:cBhvr>
                                        <p:cTn id="86" dur="1" fill="hold">
                                          <p:stCondLst>
                                            <p:cond delay="0"/>
                                          </p:stCondLst>
                                        </p:cTn>
                                        <p:tgtEl>
                                          <p:spTgt spid="57">
                                            <p:txEl>
                                              <p:pRg st="0" end="0"/>
                                            </p:txEl>
                                          </p:spTgt>
                                        </p:tgtEl>
                                        <p:attrNameLst>
                                          <p:attrName>style.visibility</p:attrName>
                                        </p:attrNameLst>
                                      </p:cBhvr>
                                      <p:to>
                                        <p:strVal val="visible"/>
                                      </p:to>
                                    </p:set>
                                  </p:childTnLst>
                                </p:cTn>
                              </p:par>
                            </p:childTnLst>
                          </p:cTn>
                        </p:par>
                      </p:childTnLst>
                    </p:cTn>
                  </p:par>
                  <p:par>
                    <p:cTn id="87" fill="hold">
                      <p:stCondLst>
                        <p:cond delay="indefinite"/>
                      </p:stCondLst>
                      <p:childTnLst>
                        <p:par>
                          <p:cTn id="88" fill="hold">
                            <p:stCondLst>
                              <p:cond delay="0"/>
                            </p:stCondLst>
                            <p:childTnLst>
                              <p:par>
                                <p:cTn id="89" presetID="1" presetClass="entr" presetSubtype="0" fill="hold" grpId="0" nodeType="clickEffect">
                                  <p:stCondLst>
                                    <p:cond delay="0"/>
                                  </p:stCondLst>
                                  <p:childTnLst>
                                    <p:set>
                                      <p:cBhvr>
                                        <p:cTn id="90" dur="1" fill="hold">
                                          <p:stCondLst>
                                            <p:cond delay="0"/>
                                          </p:stCondLst>
                                        </p:cTn>
                                        <p:tgtEl>
                                          <p:spTgt spid="57">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P spid="16" grpId="0" animBg="1"/>
      <p:bldP spid="17" grpId="0" animBg="1"/>
      <p:bldP spid="18" grpId="0" animBg="1"/>
      <p:bldP spid="19" grpId="0" animBg="1"/>
      <p:bldP spid="20" grpId="0" animBg="1"/>
      <p:bldP spid="21" grpId="0" animBg="1"/>
      <p:bldP spid="22" grpId="0" animBg="1"/>
      <p:bldP spid="23" grpId="0"/>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5" grpId="0" animBg="1"/>
      <p:bldP spid="36" grpId="0" animBg="1"/>
      <p:bldP spid="37" grpId="0" animBg="1"/>
      <p:bldP spid="38" grpId="0" animBg="1"/>
      <p:bldP spid="39" grpId="0" animBg="1"/>
      <p:bldP spid="40" grpId="0" animBg="1"/>
      <p:bldP spid="41" grpId="0" animBg="1"/>
      <p:bldP spid="42" grpId="0" animBg="1"/>
      <p:bldP spid="43" grpId="0" animBg="1"/>
      <p:bldP spid="44" grpId="0" animBg="1"/>
      <p:bldP spid="45" grpId="0"/>
      <p:bldP spid="57"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Title 46">
            <a:extLst>
              <a:ext uri="{FF2B5EF4-FFF2-40B4-BE49-F238E27FC236}">
                <a16:creationId xmlns:a16="http://schemas.microsoft.com/office/drawing/2014/main" id="{1F301958-DE5F-4AB2-97F9-69B1699A128E}"/>
              </a:ext>
            </a:extLst>
          </p:cNvPr>
          <p:cNvSpPr>
            <a:spLocks noGrp="1"/>
          </p:cNvSpPr>
          <p:nvPr>
            <p:ph type="title"/>
          </p:nvPr>
        </p:nvSpPr>
        <p:spPr>
          <a:xfrm>
            <a:off x="588263" y="380256"/>
            <a:ext cx="11018520" cy="707886"/>
          </a:xfrm>
        </p:spPr>
        <p:txBody>
          <a:bodyPr/>
          <a:lstStyle/>
          <a:p>
            <a:r>
              <a:rPr lang="en-US" sz="4000" dirty="0"/>
              <a:t>Long history of work.. In academia and industry</a:t>
            </a:r>
          </a:p>
        </p:txBody>
      </p:sp>
      <p:sp>
        <p:nvSpPr>
          <p:cNvPr id="6" name="Text Placeholder 5">
            <a:extLst>
              <a:ext uri="{FF2B5EF4-FFF2-40B4-BE49-F238E27FC236}">
                <a16:creationId xmlns:a16="http://schemas.microsoft.com/office/drawing/2014/main" id="{7FADB5E4-83CF-47EF-AC04-3689C7951EBE}"/>
              </a:ext>
            </a:extLst>
          </p:cNvPr>
          <p:cNvSpPr>
            <a:spLocks noGrp="1"/>
          </p:cNvSpPr>
          <p:nvPr>
            <p:ph type="body" sz="quarter" idx="16"/>
          </p:nvPr>
        </p:nvSpPr>
        <p:spPr>
          <a:xfrm>
            <a:off x="584200" y="1436688"/>
            <a:ext cx="5219700" cy="430887"/>
          </a:xfrm>
        </p:spPr>
        <p:txBody>
          <a:bodyPr>
            <a:normAutofit fontScale="92500" lnSpcReduction="20000"/>
          </a:bodyPr>
          <a:lstStyle/>
          <a:p>
            <a:r>
              <a:rPr lang="en-US" dirty="0"/>
              <a:t>Many classes of algorithms</a:t>
            </a:r>
          </a:p>
        </p:txBody>
      </p:sp>
      <p:sp>
        <p:nvSpPr>
          <p:cNvPr id="4" name="Text Placeholder 3">
            <a:extLst>
              <a:ext uri="{FF2B5EF4-FFF2-40B4-BE49-F238E27FC236}">
                <a16:creationId xmlns:a16="http://schemas.microsoft.com/office/drawing/2014/main" id="{C48A2588-DEEF-4466-B489-C48555FD0A80}"/>
              </a:ext>
            </a:extLst>
          </p:cNvPr>
          <p:cNvSpPr>
            <a:spLocks noGrp="1"/>
          </p:cNvSpPr>
          <p:nvPr>
            <p:ph type="body" sz="quarter" idx="14"/>
          </p:nvPr>
        </p:nvSpPr>
        <p:spPr>
          <a:xfrm>
            <a:off x="584199" y="2084388"/>
            <a:ext cx="4906890" cy="4596130"/>
          </a:xfrm>
        </p:spPr>
        <p:txBody>
          <a:bodyPr/>
          <a:lstStyle/>
          <a:p>
            <a:r>
              <a:rPr lang="en-US" sz="1800" dirty="0"/>
              <a:t>Trees: k-d trees, Ball trees, cover trees,…</a:t>
            </a:r>
          </a:p>
          <a:p>
            <a:r>
              <a:rPr lang="en-US" sz="1800" dirty="0"/>
              <a:t>Clustering: IVF (FAISS)…</a:t>
            </a:r>
          </a:p>
          <a:p>
            <a:r>
              <a:rPr lang="en-US" sz="1800" dirty="0"/>
              <a:t>Hashing: LSH, Data dependent hashing, Asymmetric hashing,…</a:t>
            </a:r>
          </a:p>
          <a:p>
            <a:r>
              <a:rPr lang="en-US" sz="1800" dirty="0"/>
              <a:t>Graph based: NSW, HNSW, NSG, NGT, SPTAG, NGT, ONNG,…</a:t>
            </a:r>
          </a:p>
          <a:p>
            <a:r>
              <a:rPr lang="en-US" sz="1800" dirty="0"/>
              <a:t>Compression based</a:t>
            </a:r>
          </a:p>
          <a:p>
            <a:pPr lvl="1"/>
            <a:r>
              <a:rPr lang="en-US" sz="1600" dirty="0"/>
              <a:t>PQ, OPQ,.. For L2 metric</a:t>
            </a:r>
          </a:p>
          <a:p>
            <a:pPr lvl="1"/>
            <a:r>
              <a:rPr lang="en-US" sz="1600" dirty="0"/>
              <a:t>SCANN for inner product</a:t>
            </a:r>
          </a:p>
          <a:p>
            <a:r>
              <a:rPr lang="en-US" sz="1800" dirty="0"/>
              <a:t>Domain specific:</a:t>
            </a:r>
          </a:p>
          <a:p>
            <a:pPr lvl="1"/>
            <a:r>
              <a:rPr lang="en-US" sz="1600" dirty="0"/>
              <a:t>Sparse high-dimensional</a:t>
            </a:r>
          </a:p>
          <a:p>
            <a:pPr lvl="1"/>
            <a:r>
              <a:rPr lang="en-US" sz="1600" dirty="0"/>
              <a:t>Geospatial</a:t>
            </a:r>
          </a:p>
          <a:p>
            <a:endParaRPr lang="en-US" sz="1800" dirty="0"/>
          </a:p>
        </p:txBody>
      </p:sp>
      <p:sp>
        <p:nvSpPr>
          <p:cNvPr id="12" name="Text Placeholder 11">
            <a:extLst>
              <a:ext uri="{FF2B5EF4-FFF2-40B4-BE49-F238E27FC236}">
                <a16:creationId xmlns:a16="http://schemas.microsoft.com/office/drawing/2014/main" id="{3080DA2C-210D-4425-AD02-4BE53C4F28FA}"/>
              </a:ext>
            </a:extLst>
          </p:cNvPr>
          <p:cNvSpPr>
            <a:spLocks noGrp="1"/>
          </p:cNvSpPr>
          <p:nvPr>
            <p:ph type="body" sz="quarter" idx="17"/>
          </p:nvPr>
        </p:nvSpPr>
        <p:spPr>
          <a:xfrm>
            <a:off x="6186488" y="1128911"/>
            <a:ext cx="5219700" cy="1046440"/>
          </a:xfrm>
        </p:spPr>
        <p:txBody>
          <a:bodyPr>
            <a:normAutofit/>
          </a:bodyPr>
          <a:lstStyle/>
          <a:p>
            <a:pPr algn="ctr"/>
            <a:r>
              <a:rPr lang="en-US" sz="2000" b="1" dirty="0">
                <a:latin typeface="Consolas" panose="020B0609020204030204" pitchFamily="49" charset="0"/>
              </a:rPr>
              <a:t>ann-benchmarks.com</a:t>
            </a:r>
            <a:endParaRPr lang="en-US" sz="2000" dirty="0">
              <a:latin typeface="Consolas" panose="020B0609020204030204" pitchFamily="49" charset="0"/>
            </a:endParaRPr>
          </a:p>
          <a:p>
            <a:pPr algn="ctr"/>
            <a:r>
              <a:rPr lang="en-US" sz="1800" dirty="0"/>
              <a:t>SIFT Image descriptors</a:t>
            </a:r>
          </a:p>
          <a:p>
            <a:pPr algn="ctr"/>
            <a:r>
              <a:rPr lang="en-US" sz="1800" dirty="0"/>
              <a:t>1M points, 128 dimensions, L2 distance</a:t>
            </a:r>
            <a:endParaRPr lang="en-US" sz="2400" dirty="0"/>
          </a:p>
        </p:txBody>
      </p:sp>
      <p:pic>
        <p:nvPicPr>
          <p:cNvPr id="9" name="Picture 2">
            <a:extLst>
              <a:ext uri="{FF2B5EF4-FFF2-40B4-BE49-F238E27FC236}">
                <a16:creationId xmlns:a16="http://schemas.microsoft.com/office/drawing/2014/main" id="{D72C50B5-89E8-44B7-B226-CDDEC1C6F13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86488" y="2084389"/>
            <a:ext cx="5668172" cy="4164012"/>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42370148"/>
      </p:ext>
    </p:extLst>
  </p:cSld>
  <p:clrMapOvr>
    <a:masterClrMapping/>
  </p:clrMapOvr>
  <p:transition advTm="43525">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95658-3BA1-4874-AB1C-8C5098E7DD8E}"/>
              </a:ext>
            </a:extLst>
          </p:cNvPr>
          <p:cNvSpPr>
            <a:spLocks noGrp="1"/>
          </p:cNvSpPr>
          <p:nvPr>
            <p:ph type="title"/>
          </p:nvPr>
        </p:nvSpPr>
        <p:spPr>
          <a:xfrm>
            <a:off x="482599" y="564070"/>
            <a:ext cx="11161713" cy="721805"/>
          </a:xfrm>
        </p:spPr>
        <p:txBody>
          <a:bodyPr/>
          <a:lstStyle/>
          <a:p>
            <a:r>
              <a:rPr lang="en-US" sz="5400" dirty="0"/>
              <a:t>Competition: What and why?</a:t>
            </a:r>
          </a:p>
        </p:txBody>
      </p:sp>
      <p:sp>
        <p:nvSpPr>
          <p:cNvPr id="3" name="Content Placeholder 2">
            <a:extLst>
              <a:ext uri="{FF2B5EF4-FFF2-40B4-BE49-F238E27FC236}">
                <a16:creationId xmlns:a16="http://schemas.microsoft.com/office/drawing/2014/main" id="{FA7A0FFA-326E-4DA9-A7D1-37153C000E21}"/>
              </a:ext>
            </a:extLst>
          </p:cNvPr>
          <p:cNvSpPr>
            <a:spLocks noGrp="1"/>
          </p:cNvSpPr>
          <p:nvPr>
            <p:ph idx="1"/>
          </p:nvPr>
        </p:nvSpPr>
        <p:spPr>
          <a:xfrm>
            <a:off x="482600" y="1500188"/>
            <a:ext cx="11309350" cy="5098635"/>
          </a:xfrm>
        </p:spPr>
        <p:txBody>
          <a:bodyPr>
            <a:normAutofit/>
          </a:bodyPr>
          <a:lstStyle/>
          <a:p>
            <a:pPr marL="342900" indent="-342900">
              <a:buFont typeface="Arial" panose="020B0604020202020204" pitchFamily="34" charset="0"/>
              <a:buChar char="•"/>
            </a:pPr>
            <a:r>
              <a:rPr lang="en-US" dirty="0"/>
              <a:t>ANNS increasingly used in scenarios </a:t>
            </a:r>
            <a:r>
              <a:rPr lang="en-US" dirty="0">
                <a:solidFill>
                  <a:schemeClr val="accent2">
                    <a:lumMod val="75000"/>
                  </a:schemeClr>
                </a:solidFill>
              </a:rPr>
              <a:t>with 10</a:t>
            </a:r>
            <a:r>
              <a:rPr lang="en-US" baseline="30000" dirty="0">
                <a:solidFill>
                  <a:schemeClr val="accent2">
                    <a:lumMod val="75000"/>
                  </a:schemeClr>
                </a:solidFill>
              </a:rPr>
              <a:t>9 </a:t>
            </a:r>
            <a:r>
              <a:rPr lang="en-US" dirty="0">
                <a:solidFill>
                  <a:schemeClr val="accent2">
                    <a:lumMod val="75000"/>
                  </a:schemeClr>
                </a:solidFill>
              </a:rPr>
              <a:t>–</a:t>
            </a:r>
            <a:r>
              <a:rPr lang="en-US" baseline="30000" dirty="0">
                <a:solidFill>
                  <a:schemeClr val="accent2">
                    <a:lumMod val="75000"/>
                  </a:schemeClr>
                </a:solidFill>
              </a:rPr>
              <a:t> </a:t>
            </a:r>
            <a:r>
              <a:rPr lang="en-US" dirty="0">
                <a:solidFill>
                  <a:schemeClr val="accent2">
                    <a:lumMod val="75000"/>
                  </a:schemeClr>
                </a:solidFill>
              </a:rPr>
              <a:t>10</a:t>
            </a:r>
            <a:r>
              <a:rPr lang="en-US" baseline="30000" dirty="0">
                <a:solidFill>
                  <a:schemeClr val="accent2">
                    <a:lumMod val="75000"/>
                  </a:schemeClr>
                </a:solidFill>
              </a:rPr>
              <a:t>12</a:t>
            </a:r>
            <a:r>
              <a:rPr lang="en-US" dirty="0">
                <a:solidFill>
                  <a:schemeClr val="accent2">
                    <a:lumMod val="75000"/>
                  </a:schemeClr>
                </a:solidFill>
              </a:rPr>
              <a:t> or more </a:t>
            </a:r>
            <a:r>
              <a:rPr lang="en-US" dirty="0"/>
              <a:t>objects to index, e.g.</a:t>
            </a:r>
          </a:p>
          <a:p>
            <a:pPr marL="1028700" lvl="1" indent="-342900"/>
            <a:r>
              <a:rPr lang="en-US" dirty="0"/>
              <a:t>Web search, Recommend Ads, Enterprise/email search, Search large image databases</a:t>
            </a:r>
          </a:p>
          <a:p>
            <a:pPr marL="1028700" lvl="1" indent="-342900"/>
            <a:endParaRPr lang="en-US" dirty="0"/>
          </a:p>
          <a:p>
            <a:pPr marL="342900" indent="-342900">
              <a:buFont typeface="Arial" panose="020B0604020202020204" pitchFamily="34" charset="0"/>
              <a:buChar char="•"/>
            </a:pPr>
            <a:r>
              <a:rPr lang="en-US" dirty="0"/>
              <a:t>Most algorithms are evaluated on million-scale datasets; Competition focuses on </a:t>
            </a:r>
            <a:r>
              <a:rPr lang="en-US" dirty="0">
                <a:solidFill>
                  <a:schemeClr val="accent2">
                    <a:lumMod val="75000"/>
                  </a:schemeClr>
                </a:solidFill>
              </a:rPr>
              <a:t>indexing 1 billion points per machine</a:t>
            </a:r>
            <a:r>
              <a:rPr lang="en-US" dirty="0"/>
              <a:t>. </a:t>
            </a:r>
          </a:p>
          <a:p>
            <a:pPr marL="1028700" lvl="1" indent="-342900"/>
            <a:r>
              <a:rPr lang="en-US" dirty="0"/>
              <a:t>Embeddings for a billion points can be 100GB (100 dim x int8) – 1TB (256dim x float)</a:t>
            </a:r>
          </a:p>
          <a:p>
            <a:pPr marL="1028700" lvl="1" indent="-342900"/>
            <a:r>
              <a:rPr lang="en-US" dirty="0"/>
              <a:t>Storing embeddings + index in memory can be expensive. Need to find alternative.</a:t>
            </a:r>
          </a:p>
          <a:p>
            <a:pPr marL="1028700" lvl="1" indent="-342900"/>
            <a:endParaRPr lang="en-US" dirty="0"/>
          </a:p>
          <a:p>
            <a:pPr marL="342900" indent="-342900">
              <a:buFont typeface="Arial" panose="020B0604020202020204" pitchFamily="34" charset="0"/>
              <a:buChar char="•"/>
            </a:pPr>
            <a:endParaRPr lang="en-US" dirty="0"/>
          </a:p>
          <a:p>
            <a:pPr marL="342900" indent="-342900"/>
            <a:r>
              <a:rPr lang="en-US" dirty="0"/>
              <a:t>Standardized hardware (track T1/T2) and Specialized hardware (track T3)</a:t>
            </a:r>
          </a:p>
          <a:p>
            <a:pPr lvl="1" indent="0">
              <a:buNone/>
            </a:pPr>
            <a:endParaRPr lang="en-US" dirty="0"/>
          </a:p>
        </p:txBody>
      </p:sp>
    </p:spTree>
    <p:custDataLst>
      <p:tags r:id="rId1"/>
    </p:custDataLst>
    <p:extLst>
      <p:ext uri="{BB962C8B-B14F-4D97-AF65-F5344CB8AC3E}">
        <p14:creationId xmlns:p14="http://schemas.microsoft.com/office/powerpoint/2010/main" val="1123017995"/>
      </p:ext>
    </p:extLst>
  </p:cSld>
  <p:clrMapOvr>
    <a:masterClrMapping/>
  </p:clrMapOvr>
  <mc:AlternateContent xmlns:mc="http://schemas.openxmlformats.org/markup-compatibility/2006">
    <mc:Choice xmlns:p14="http://schemas.microsoft.com/office/powerpoint/2010/main" Requires="p14">
      <p:transition spd="slow" p14:dur="2000" advTm="112759"/>
    </mc:Choice>
    <mc:Fallback>
      <p:transition spd="slow" advTm="112759"/>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95658-3BA1-4874-AB1C-8C5098E7DD8E}"/>
              </a:ext>
            </a:extLst>
          </p:cNvPr>
          <p:cNvSpPr>
            <a:spLocks noGrp="1"/>
          </p:cNvSpPr>
          <p:nvPr>
            <p:ph type="title"/>
          </p:nvPr>
        </p:nvSpPr>
        <p:spPr>
          <a:xfrm>
            <a:off x="686446" y="412641"/>
            <a:ext cx="11142512" cy="721805"/>
          </a:xfrm>
        </p:spPr>
        <p:txBody>
          <a:bodyPr/>
          <a:lstStyle/>
          <a:p>
            <a:r>
              <a:rPr lang="en-US" sz="2400" b="1" dirty="0"/>
              <a:t>Six Billion-scale Datasets from INRIA/IRISA, Facebook, Microsoft, Yandex</a:t>
            </a:r>
          </a:p>
        </p:txBody>
      </p:sp>
      <p:graphicFrame>
        <p:nvGraphicFramePr>
          <p:cNvPr id="11" name="Table 11">
            <a:extLst>
              <a:ext uri="{FF2B5EF4-FFF2-40B4-BE49-F238E27FC236}">
                <a16:creationId xmlns:a16="http://schemas.microsoft.com/office/drawing/2014/main" id="{DE25B3B5-F9C2-4877-A390-4A43FE8792CD}"/>
              </a:ext>
            </a:extLst>
          </p:cNvPr>
          <p:cNvGraphicFramePr>
            <a:graphicFrameLocks noGrp="1"/>
          </p:cNvGraphicFramePr>
          <p:nvPr>
            <p:extLst>
              <p:ext uri="{D42A27DB-BD31-4B8C-83A1-F6EECF244321}">
                <p14:modId xmlns:p14="http://schemas.microsoft.com/office/powerpoint/2010/main" val="1473684120"/>
              </p:ext>
            </p:extLst>
          </p:nvPr>
        </p:nvGraphicFramePr>
        <p:xfrm>
          <a:off x="578699" y="1076813"/>
          <a:ext cx="10926855" cy="5212080"/>
        </p:xfrm>
        <a:graphic>
          <a:graphicData uri="http://schemas.openxmlformats.org/drawingml/2006/table">
            <a:tbl>
              <a:tblPr firstRow="1" bandRow="1">
                <a:tableStyleId>{5C22544A-7EE6-4342-B048-85BDC9FD1C3A}</a:tableStyleId>
              </a:tblPr>
              <a:tblGrid>
                <a:gridCol w="2006846">
                  <a:extLst>
                    <a:ext uri="{9D8B030D-6E8A-4147-A177-3AD203B41FA5}">
                      <a16:colId xmlns:a16="http://schemas.microsoft.com/office/drawing/2014/main" val="3301694360"/>
                    </a:ext>
                  </a:extLst>
                </a:gridCol>
                <a:gridCol w="2183023">
                  <a:extLst>
                    <a:ext uri="{9D8B030D-6E8A-4147-A177-3AD203B41FA5}">
                      <a16:colId xmlns:a16="http://schemas.microsoft.com/office/drawing/2014/main" val="1189040515"/>
                    </a:ext>
                  </a:extLst>
                </a:gridCol>
                <a:gridCol w="1677370">
                  <a:extLst>
                    <a:ext uri="{9D8B030D-6E8A-4147-A177-3AD203B41FA5}">
                      <a16:colId xmlns:a16="http://schemas.microsoft.com/office/drawing/2014/main" val="789127063"/>
                    </a:ext>
                  </a:extLst>
                </a:gridCol>
                <a:gridCol w="2910485">
                  <a:extLst>
                    <a:ext uri="{9D8B030D-6E8A-4147-A177-3AD203B41FA5}">
                      <a16:colId xmlns:a16="http://schemas.microsoft.com/office/drawing/2014/main" val="3280574854"/>
                    </a:ext>
                  </a:extLst>
                </a:gridCol>
                <a:gridCol w="2149131">
                  <a:extLst>
                    <a:ext uri="{9D8B030D-6E8A-4147-A177-3AD203B41FA5}">
                      <a16:colId xmlns:a16="http://schemas.microsoft.com/office/drawing/2014/main" val="3720991411"/>
                    </a:ext>
                  </a:extLst>
                </a:gridCol>
              </a:tblGrid>
              <a:tr h="492993">
                <a:tc>
                  <a:txBody>
                    <a:bodyPr/>
                    <a:lstStyle/>
                    <a:p>
                      <a:r>
                        <a:rPr lang="en-US" sz="2800" dirty="0"/>
                        <a:t>Dataset</a:t>
                      </a:r>
                      <a:endParaRPr lang="en-US" dirty="0"/>
                    </a:p>
                  </a:txBody>
                  <a:tcPr/>
                </a:tc>
                <a:tc>
                  <a:txBody>
                    <a:bodyPr/>
                    <a:lstStyle/>
                    <a:p>
                      <a:r>
                        <a:rPr lang="en-US" sz="2800" dirty="0"/>
                        <a:t>Source</a:t>
                      </a:r>
                      <a:endParaRPr lang="en-US" dirty="0"/>
                    </a:p>
                  </a:txBody>
                  <a:tcPr/>
                </a:tc>
                <a:tc>
                  <a:txBody>
                    <a:bodyPr/>
                    <a:lstStyle/>
                    <a:p>
                      <a:r>
                        <a:rPr lang="en-US" sz="2800" dirty="0"/>
                        <a:t>Size</a:t>
                      </a:r>
                    </a:p>
                  </a:txBody>
                  <a:tcPr/>
                </a:tc>
                <a:tc>
                  <a:txBody>
                    <a:bodyPr/>
                    <a:lstStyle/>
                    <a:p>
                      <a:r>
                        <a:rPr lang="en-US" sz="2800" dirty="0"/>
                        <a:t>Encoder/Task</a:t>
                      </a:r>
                      <a:endParaRPr lang="en-US" dirty="0"/>
                    </a:p>
                  </a:txBody>
                  <a:tcPr/>
                </a:tc>
                <a:tc>
                  <a:txBody>
                    <a:bodyPr/>
                    <a:lstStyle/>
                    <a:p>
                      <a:r>
                        <a:rPr lang="en-US" sz="2800" dirty="0"/>
                        <a:t>Other notes</a:t>
                      </a:r>
                      <a:endParaRPr lang="en-US" dirty="0"/>
                    </a:p>
                  </a:txBody>
                  <a:tcPr/>
                </a:tc>
                <a:extLst>
                  <a:ext uri="{0D108BD9-81ED-4DB2-BD59-A6C34878D82A}">
                    <a16:rowId xmlns:a16="http://schemas.microsoft.com/office/drawing/2014/main" val="458741791"/>
                  </a:ext>
                </a:extLst>
              </a:tr>
              <a:tr h="608992">
                <a:tc>
                  <a:txBody>
                    <a:bodyPr/>
                    <a:lstStyle/>
                    <a:p>
                      <a:r>
                        <a:rPr lang="en-US" sz="2000" dirty="0"/>
                        <a:t>BIGANN-1B</a:t>
                      </a:r>
                    </a:p>
                  </a:txBody>
                  <a:tcPr/>
                </a:tc>
                <a:tc>
                  <a:txBody>
                    <a:bodyPr/>
                    <a:lstStyle/>
                    <a:p>
                      <a:r>
                        <a:rPr lang="en-US" dirty="0"/>
                        <a:t>CNRS/IRISA</a:t>
                      </a:r>
                    </a:p>
                    <a:p>
                      <a:r>
                        <a:rPr lang="en-US" sz="1200" dirty="0"/>
                        <a:t>http://corpus-texmex.irisa.fr/</a:t>
                      </a:r>
                      <a:endParaRPr lang="en-US" dirty="0"/>
                    </a:p>
                  </a:txBody>
                  <a:tcPr/>
                </a:tc>
                <a:tc>
                  <a:txBody>
                    <a:bodyPr/>
                    <a:lstStyle/>
                    <a:p>
                      <a:r>
                        <a:rPr lang="en-US" dirty="0"/>
                        <a:t>128 dims uint8</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L2</a:t>
                      </a:r>
                    </a:p>
                  </a:txBody>
                  <a:tcPr/>
                </a:tc>
                <a:tc>
                  <a:txBody>
                    <a:bodyPr/>
                    <a:lstStyle/>
                    <a:p>
                      <a:r>
                        <a:rPr lang="en-US" dirty="0"/>
                        <a:t>SIFT descriptors for image similarity</a:t>
                      </a:r>
                    </a:p>
                  </a:txBody>
                  <a:tcPr/>
                </a:tc>
                <a:tc>
                  <a:txBody>
                    <a:bodyPr/>
                    <a:lstStyle/>
                    <a:p>
                      <a:endParaRPr lang="en-US" dirty="0"/>
                    </a:p>
                  </a:txBody>
                  <a:tcPr/>
                </a:tc>
                <a:extLst>
                  <a:ext uri="{0D108BD9-81ED-4DB2-BD59-A6C34878D82A}">
                    <a16:rowId xmlns:a16="http://schemas.microsoft.com/office/drawing/2014/main" val="784653594"/>
                  </a:ext>
                </a:extLst>
              </a:tr>
              <a:tr h="63799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t>SSNPP-1B</a:t>
                      </a:r>
                      <a:r>
                        <a:rPr lang="en-US" sz="2000" dirty="0">
                          <a:solidFill>
                            <a:schemeClr val="accent2">
                              <a:lumMod val="75000"/>
                            </a:schemeClr>
                          </a:solidFill>
                        </a:rPr>
                        <a:t>*</a:t>
                      </a:r>
                    </a:p>
                    <a:p>
                      <a:endParaRPr lang="en-US" dirty="0"/>
                    </a:p>
                  </a:txBody>
                  <a:tcPr/>
                </a:tc>
                <a:tc>
                  <a:txBody>
                    <a:bodyPr/>
                    <a:lstStyle/>
                    <a:p>
                      <a:r>
                        <a:rPr lang="en-US" dirty="0"/>
                        <a:t>Facebook</a:t>
                      </a:r>
                    </a:p>
                  </a:txBody>
                  <a:tcPr/>
                </a:tc>
                <a:tc>
                  <a:txBody>
                    <a:bodyPr/>
                    <a:lstStyle/>
                    <a:p>
                      <a:r>
                        <a:rPr lang="en-US" dirty="0"/>
                        <a:t>256 dims uint8</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L2</a:t>
                      </a:r>
                    </a:p>
                  </a:txBody>
                  <a:tcPr/>
                </a:tc>
                <a:tc>
                  <a:txBody>
                    <a:bodyPr/>
                    <a:lstStyle/>
                    <a:p>
                      <a:r>
                        <a:rPr lang="en-US" dirty="0" err="1">
                          <a:hlinkClick r:id="rId3"/>
                        </a:rPr>
                        <a:t>SimSearchNet</a:t>
                      </a:r>
                      <a:r>
                        <a:rPr lang="en-US" dirty="0">
                          <a:hlinkClick r:id="rId3"/>
                        </a:rPr>
                        <a:t>++ image encoder</a:t>
                      </a:r>
                      <a:endParaRPr lang="en-US" dirty="0"/>
                    </a:p>
                  </a:txBody>
                  <a:tcPr/>
                </a:tc>
                <a:tc>
                  <a:txBody>
                    <a:bodyPr/>
                    <a:lstStyle/>
                    <a:p>
                      <a:r>
                        <a:rPr lang="en-US" dirty="0"/>
                        <a:t>Range search</a:t>
                      </a:r>
                    </a:p>
                  </a:txBody>
                  <a:tcPr/>
                </a:tc>
                <a:extLst>
                  <a:ext uri="{0D108BD9-81ED-4DB2-BD59-A6C34878D82A}">
                    <a16:rowId xmlns:a16="http://schemas.microsoft.com/office/drawing/2014/main" val="4176742779"/>
                  </a:ext>
                </a:extLst>
              </a:tr>
              <a:tr h="89898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t>SpaceV-1B</a:t>
                      </a:r>
                      <a:r>
                        <a:rPr lang="en-US" sz="2000" dirty="0">
                          <a:solidFill>
                            <a:schemeClr val="accent2">
                              <a:lumMod val="75000"/>
                            </a:schemeClr>
                          </a:solidFill>
                        </a:rPr>
                        <a:t>*</a:t>
                      </a:r>
                    </a:p>
                    <a:p>
                      <a:endParaRPr lang="en-US" dirty="0"/>
                    </a:p>
                  </a:txBody>
                  <a:tcPr/>
                </a:tc>
                <a:tc>
                  <a:txBody>
                    <a:bodyPr/>
                    <a:lstStyle/>
                    <a:p>
                      <a:r>
                        <a:rPr lang="en-US" dirty="0"/>
                        <a:t>Microsoft</a:t>
                      </a:r>
                    </a:p>
                    <a:p>
                      <a:r>
                        <a:rPr lang="en-US" sz="1000" dirty="0"/>
                        <a:t>https://github.com/microsoft/SPTAG/tree/master/datasets/SPACEV1B</a:t>
                      </a:r>
                    </a:p>
                  </a:txBody>
                  <a:tcPr/>
                </a:tc>
                <a:tc>
                  <a:txBody>
                    <a:bodyPr/>
                    <a:lstStyle/>
                    <a:p>
                      <a:r>
                        <a:rPr lang="en-US" dirty="0"/>
                        <a:t>100 dims int8</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L2</a:t>
                      </a:r>
                    </a:p>
                  </a:txBody>
                  <a:tcPr/>
                </a:tc>
                <a:tc>
                  <a:txBody>
                    <a:bodyPr/>
                    <a:lstStyle/>
                    <a:p>
                      <a:r>
                        <a:rPr lang="en-US" sz="1400" b="0" i="0" kern="1200" dirty="0">
                          <a:solidFill>
                            <a:schemeClr val="dk1"/>
                          </a:solidFill>
                          <a:effectLst/>
                          <a:latin typeface="+mn-lt"/>
                          <a:ea typeface="+mn-ea"/>
                          <a:cs typeface="+mn-cs"/>
                        </a:rPr>
                        <a:t>Docs and queries encoded by Microsoft </a:t>
                      </a:r>
                      <a:r>
                        <a:rPr lang="en-US" sz="1400" b="0" i="0" kern="1200" dirty="0" err="1">
                          <a:solidFill>
                            <a:schemeClr val="dk1"/>
                          </a:solidFill>
                          <a:effectLst/>
                          <a:latin typeface="+mn-lt"/>
                          <a:ea typeface="+mn-ea"/>
                          <a:cs typeface="+mn-cs"/>
                        </a:rPr>
                        <a:t>SpaceV</a:t>
                      </a:r>
                      <a:r>
                        <a:rPr lang="en-US" sz="1400" b="0" i="0" kern="1200" dirty="0">
                          <a:solidFill>
                            <a:schemeClr val="dk1"/>
                          </a:solidFill>
                          <a:effectLst/>
                          <a:latin typeface="+mn-lt"/>
                          <a:ea typeface="+mn-ea"/>
                          <a:cs typeface="+mn-cs"/>
                        </a:rPr>
                        <a:t> Superior model to capture generic intent representation.</a:t>
                      </a:r>
                      <a:endParaRPr lang="en-US" sz="1400" dirty="0"/>
                    </a:p>
                  </a:txBody>
                  <a:tcPr/>
                </a:tc>
                <a:tc>
                  <a:txBody>
                    <a:bodyPr/>
                    <a:lstStyle/>
                    <a:p>
                      <a:endParaRPr lang="en-US" dirty="0"/>
                    </a:p>
                  </a:txBody>
                  <a:tcPr/>
                </a:tc>
                <a:extLst>
                  <a:ext uri="{0D108BD9-81ED-4DB2-BD59-A6C34878D82A}">
                    <a16:rowId xmlns:a16="http://schemas.microsoft.com/office/drawing/2014/main" val="955931816"/>
                  </a:ext>
                </a:extLst>
              </a:tr>
              <a:tr h="66699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t>Turing-ANNS-1B</a:t>
                      </a:r>
                      <a:r>
                        <a:rPr lang="en-US" sz="2000" dirty="0">
                          <a:solidFill>
                            <a:schemeClr val="accent2">
                              <a:lumMod val="75000"/>
                            </a:schemeClr>
                          </a:solidFill>
                        </a:rPr>
                        <a:t>*</a:t>
                      </a:r>
                    </a:p>
                  </a:txBody>
                  <a:tcPr/>
                </a:tc>
                <a:tc>
                  <a:txBody>
                    <a:bodyPr/>
                    <a:lstStyle/>
                    <a:p>
                      <a:r>
                        <a:rPr lang="en-US" dirty="0"/>
                        <a:t>Microsoft Turing </a:t>
                      </a:r>
                    </a:p>
                  </a:txBody>
                  <a:tcPr/>
                </a:tc>
                <a:tc>
                  <a:txBody>
                    <a:bodyPr/>
                    <a:lstStyle/>
                    <a:p>
                      <a:r>
                        <a:rPr lang="en-US" dirty="0"/>
                        <a:t>100 dims float</a:t>
                      </a:r>
                    </a:p>
                    <a:p>
                      <a:r>
                        <a:rPr lang="en-US" dirty="0"/>
                        <a:t>L2</a:t>
                      </a:r>
                    </a:p>
                  </a:txBody>
                  <a:tcPr/>
                </a:tc>
                <a:tc>
                  <a:txBody>
                    <a:bodyPr/>
                    <a:lstStyle/>
                    <a:p>
                      <a:r>
                        <a:rPr lang="en-US" sz="1800" b="0" i="0" kern="1200" dirty="0">
                          <a:solidFill>
                            <a:schemeClr val="dk1"/>
                          </a:solidFill>
                          <a:effectLst/>
                          <a:latin typeface="+mn-lt"/>
                          <a:ea typeface="+mn-ea"/>
                          <a:cs typeface="+mn-cs"/>
                        </a:rPr>
                        <a:t>Bing queries encoded by Turing AGI v5 encoder.</a:t>
                      </a:r>
                      <a:endParaRPr lang="en-US" dirty="0"/>
                    </a:p>
                  </a:txBody>
                  <a:tcPr/>
                </a:tc>
                <a:tc>
                  <a:txBody>
                    <a:bodyPr/>
                    <a:lstStyle/>
                    <a:p>
                      <a:endParaRPr lang="en-US"/>
                    </a:p>
                  </a:txBody>
                  <a:tcPr/>
                </a:tc>
                <a:extLst>
                  <a:ext uri="{0D108BD9-81ED-4DB2-BD59-A6C34878D82A}">
                    <a16:rowId xmlns:a16="http://schemas.microsoft.com/office/drawing/2014/main" val="2072605473"/>
                  </a:ext>
                </a:extLst>
              </a:tr>
              <a:tr h="78298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t>Text2Image-1B</a:t>
                      </a:r>
                      <a:r>
                        <a:rPr lang="en-US" sz="2000" dirty="0">
                          <a:solidFill>
                            <a:schemeClr val="accent2">
                              <a:lumMod val="75000"/>
                            </a:schemeClr>
                          </a:solidFill>
                        </a:rPr>
                        <a:t>*</a:t>
                      </a:r>
                      <a:endParaRPr lang="en-US" sz="1800" dirty="0">
                        <a:solidFill>
                          <a:schemeClr val="accent2">
                            <a:lumMod val="75000"/>
                          </a:schemeClr>
                        </a:solidFill>
                      </a:endParaRPr>
                    </a:p>
                    <a:p>
                      <a:endParaRPr lang="en-US" dirty="0"/>
                    </a:p>
                  </a:txBody>
                  <a:tcPr/>
                </a:tc>
                <a:tc>
                  <a:txBody>
                    <a:bodyPr/>
                    <a:lstStyle/>
                    <a:p>
                      <a:r>
                        <a:rPr lang="en-US" dirty="0"/>
                        <a:t>Yandex</a:t>
                      </a:r>
                    </a:p>
                    <a:p>
                      <a:r>
                        <a:rPr lang="en-US" sz="1200" dirty="0"/>
                        <a:t>https://research.yandex.com/datasets/biganns</a:t>
                      </a:r>
                      <a:endParaRPr lang="en-US" dirty="0"/>
                    </a:p>
                  </a:txBody>
                  <a:tcPr/>
                </a:tc>
                <a:tc>
                  <a:txBody>
                    <a:bodyPr/>
                    <a:lstStyle/>
                    <a:p>
                      <a:r>
                        <a:rPr lang="en-US" dirty="0"/>
                        <a:t>200 dims float</a:t>
                      </a:r>
                    </a:p>
                    <a:p>
                      <a:r>
                        <a:rPr lang="en-US" dirty="0"/>
                        <a:t>Inner-product</a:t>
                      </a:r>
                    </a:p>
                  </a:txBody>
                  <a:tcPr/>
                </a:tc>
                <a:tc>
                  <a:txBody>
                    <a:bodyPr/>
                    <a:lstStyle/>
                    <a:p>
                      <a:r>
                        <a:rPr lang="en-US" sz="1400" b="0" i="0" kern="1200" dirty="0">
                          <a:solidFill>
                            <a:schemeClr val="dk1"/>
                          </a:solidFill>
                          <a:effectLst/>
                          <a:latin typeface="+mn-lt"/>
                          <a:ea typeface="+mn-ea"/>
                          <a:cs typeface="+mn-cs"/>
                        </a:rPr>
                        <a:t>Images encoded by </a:t>
                      </a:r>
                      <a:r>
                        <a:rPr lang="en-US" sz="1400" b="0" i="0" u="none" strike="noStrike" kern="1200" dirty="0">
                          <a:solidFill>
                            <a:schemeClr val="dk1"/>
                          </a:solidFill>
                          <a:effectLst/>
                          <a:latin typeface="+mn-lt"/>
                          <a:ea typeface="+mn-ea"/>
                          <a:cs typeface="+mn-cs"/>
                          <a:hlinkClick r:id="rId4"/>
                        </a:rPr>
                        <a:t>Se-ResNext-101</a:t>
                      </a:r>
                      <a:r>
                        <a:rPr lang="en-US" sz="1400" b="0" i="0" kern="1200" dirty="0">
                          <a:solidFill>
                            <a:schemeClr val="dk1"/>
                          </a:solidFill>
                          <a:effectLst/>
                          <a:latin typeface="+mn-lt"/>
                          <a:ea typeface="+mn-ea"/>
                          <a:cs typeface="+mn-cs"/>
                        </a:rPr>
                        <a:t> model, queries are text encoded by a variant of </a:t>
                      </a:r>
                      <a:r>
                        <a:rPr lang="en-US" sz="1400" b="0" i="0" u="none" strike="noStrike" kern="1200" dirty="0">
                          <a:solidFill>
                            <a:schemeClr val="dk1"/>
                          </a:solidFill>
                          <a:effectLst/>
                          <a:latin typeface="+mn-lt"/>
                          <a:ea typeface="+mn-ea"/>
                          <a:cs typeface="+mn-cs"/>
                          <a:hlinkClick r:id="rId5"/>
                        </a:rPr>
                        <a:t>DSSM</a:t>
                      </a:r>
                      <a:endParaRPr lang="en-US" sz="1400" dirty="0"/>
                    </a:p>
                  </a:txBody>
                  <a:tcPr/>
                </a:tc>
                <a:tc>
                  <a:txBody>
                    <a:bodyPr/>
                    <a:lstStyle/>
                    <a:p>
                      <a:r>
                        <a:rPr lang="en-US" sz="1600" dirty="0"/>
                        <a:t>Cross-modal; Query distribution different from index set</a:t>
                      </a:r>
                    </a:p>
                  </a:txBody>
                  <a:tcPr/>
                </a:tc>
                <a:extLst>
                  <a:ext uri="{0D108BD9-81ED-4DB2-BD59-A6C34878D82A}">
                    <a16:rowId xmlns:a16="http://schemas.microsoft.com/office/drawing/2014/main" val="1243258375"/>
                  </a:ext>
                </a:extLst>
              </a:tr>
              <a:tr h="78298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DEEP-1B</a:t>
                      </a:r>
                    </a:p>
                  </a:txBody>
                  <a:tcPr/>
                </a:tc>
                <a:tc>
                  <a:txBody>
                    <a:bodyPr/>
                    <a:lstStyle/>
                    <a:p>
                      <a:r>
                        <a:rPr lang="en-US" dirty="0"/>
                        <a:t>Yandex</a:t>
                      </a:r>
                    </a:p>
                    <a:p>
                      <a:r>
                        <a:rPr lang="en-US" sz="900" dirty="0">
                          <a:hlinkClick r:id="rId6"/>
                        </a:rPr>
                        <a:t>https://www.cv-foundation.org/openaccess/content_cvpr_2016/app/S09-38.pdf</a:t>
                      </a:r>
                      <a:endParaRPr lang="en-US" dirty="0"/>
                    </a:p>
                  </a:txBody>
                  <a:tcPr/>
                </a:tc>
                <a:tc>
                  <a:txBody>
                    <a:bodyPr/>
                    <a:lstStyle/>
                    <a:p>
                      <a:r>
                        <a:rPr lang="en-US" dirty="0"/>
                        <a:t>96 dims float</a:t>
                      </a:r>
                    </a:p>
                    <a:p>
                      <a:r>
                        <a:rPr lang="en-US" dirty="0"/>
                        <a:t>L2</a:t>
                      </a:r>
                    </a:p>
                  </a:txBody>
                  <a:tcPr/>
                </a:tc>
                <a:tc>
                  <a:txBody>
                    <a:bodyPr/>
                    <a:lstStyle/>
                    <a:p>
                      <a:r>
                        <a:rPr lang="en-US" sz="1800" b="0" i="0" u="none" strike="noStrike" kern="1200" dirty="0" err="1">
                          <a:solidFill>
                            <a:schemeClr val="dk1"/>
                          </a:solidFill>
                          <a:effectLst/>
                          <a:latin typeface="+mn-lt"/>
                          <a:ea typeface="+mn-ea"/>
                          <a:cs typeface="+mn-cs"/>
                          <a:hlinkClick r:id="rId7"/>
                        </a:rPr>
                        <a:t>GoogLeNet</a:t>
                      </a:r>
                      <a:r>
                        <a:rPr lang="en-US" sz="1800" b="0" i="0" kern="1200" dirty="0">
                          <a:solidFill>
                            <a:schemeClr val="dk1"/>
                          </a:solidFill>
                          <a:effectLst/>
                          <a:latin typeface="+mn-lt"/>
                          <a:ea typeface="+mn-ea"/>
                          <a:cs typeface="+mn-cs"/>
                        </a:rPr>
                        <a:t> pretrained for </a:t>
                      </a:r>
                      <a:r>
                        <a:rPr lang="en-US" sz="1800" b="0" i="0" kern="1200" dirty="0" err="1">
                          <a:solidFill>
                            <a:schemeClr val="dk1"/>
                          </a:solidFill>
                          <a:effectLst/>
                          <a:latin typeface="+mn-lt"/>
                          <a:ea typeface="+mn-ea"/>
                          <a:cs typeface="+mn-cs"/>
                        </a:rPr>
                        <a:t>Imagenet</a:t>
                      </a:r>
                      <a:r>
                        <a:rPr lang="en-US" sz="1800" b="0" i="0" kern="1200" dirty="0">
                          <a:solidFill>
                            <a:schemeClr val="dk1"/>
                          </a:solidFill>
                          <a:effectLst/>
                          <a:latin typeface="+mn-lt"/>
                          <a:ea typeface="+mn-ea"/>
                          <a:cs typeface="+mn-cs"/>
                        </a:rPr>
                        <a:t> classification task + PCA + l2 normalized</a:t>
                      </a:r>
                      <a:endParaRPr lang="en-US" dirty="0"/>
                    </a:p>
                  </a:txBody>
                  <a:tcPr/>
                </a:tc>
                <a:tc>
                  <a:txBody>
                    <a:bodyPr/>
                    <a:lstStyle/>
                    <a:p>
                      <a:endParaRPr lang="en-US" dirty="0"/>
                    </a:p>
                  </a:txBody>
                  <a:tcPr/>
                </a:tc>
                <a:extLst>
                  <a:ext uri="{0D108BD9-81ED-4DB2-BD59-A6C34878D82A}">
                    <a16:rowId xmlns:a16="http://schemas.microsoft.com/office/drawing/2014/main" val="3245796083"/>
                  </a:ext>
                </a:extLst>
              </a:tr>
            </a:tbl>
          </a:graphicData>
        </a:graphic>
      </p:graphicFrame>
      <p:sp>
        <p:nvSpPr>
          <p:cNvPr id="3" name="TextBox 2">
            <a:extLst>
              <a:ext uri="{FF2B5EF4-FFF2-40B4-BE49-F238E27FC236}">
                <a16:creationId xmlns:a16="http://schemas.microsoft.com/office/drawing/2014/main" id="{47E4BB34-7484-43C5-868F-D74CBF31AD56}"/>
              </a:ext>
            </a:extLst>
          </p:cNvPr>
          <p:cNvSpPr txBox="1"/>
          <p:nvPr/>
        </p:nvSpPr>
        <p:spPr>
          <a:xfrm>
            <a:off x="578699" y="6388188"/>
            <a:ext cx="4807983" cy="369332"/>
          </a:xfrm>
          <a:prstGeom prst="rect">
            <a:avLst/>
          </a:prstGeom>
          <a:noFill/>
        </p:spPr>
        <p:txBody>
          <a:bodyPr wrap="none" rtlCol="0">
            <a:spAutoFit/>
          </a:bodyPr>
          <a:lstStyle/>
          <a:p>
            <a:r>
              <a:rPr lang="en-US" dirty="0">
                <a:solidFill>
                  <a:schemeClr val="accent2">
                    <a:lumMod val="75000"/>
                  </a:schemeClr>
                </a:solidFill>
              </a:rPr>
              <a:t>[ * new datasets released for the competition]</a:t>
            </a:r>
          </a:p>
        </p:txBody>
      </p:sp>
    </p:spTree>
    <p:extLst>
      <p:ext uri="{BB962C8B-B14F-4D97-AF65-F5344CB8AC3E}">
        <p14:creationId xmlns:p14="http://schemas.microsoft.com/office/powerpoint/2010/main" val="1529189985"/>
      </p:ext>
    </p:extLst>
  </p:cSld>
  <p:clrMapOvr>
    <a:masterClrMapping/>
  </p:clrMapOvr>
  <mc:AlternateContent xmlns:mc="http://schemas.openxmlformats.org/markup-compatibility/2006">
    <mc:Choice xmlns:p14="http://schemas.microsoft.com/office/powerpoint/2010/main" Requires="p14">
      <p:transition spd="slow" p14:dur="2000" advTm="164941"/>
    </mc:Choice>
    <mc:Fallback>
      <p:transition spd="slow" advTm="164941"/>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95658-3BA1-4874-AB1C-8C5098E7DD8E}"/>
              </a:ext>
            </a:extLst>
          </p:cNvPr>
          <p:cNvSpPr>
            <a:spLocks noGrp="1"/>
          </p:cNvSpPr>
          <p:nvPr>
            <p:ph type="title"/>
          </p:nvPr>
        </p:nvSpPr>
        <p:spPr>
          <a:xfrm>
            <a:off x="482599" y="564070"/>
            <a:ext cx="11161713" cy="721805"/>
          </a:xfrm>
        </p:spPr>
        <p:txBody>
          <a:bodyPr/>
          <a:lstStyle/>
          <a:p>
            <a:r>
              <a:rPr lang="en-US" sz="4400" dirty="0"/>
              <a:t>Track 1: Standard hardware w/limited DRAM </a:t>
            </a:r>
          </a:p>
        </p:txBody>
      </p:sp>
      <p:sp>
        <p:nvSpPr>
          <p:cNvPr id="3" name="Content Placeholder 2">
            <a:extLst>
              <a:ext uri="{FF2B5EF4-FFF2-40B4-BE49-F238E27FC236}">
                <a16:creationId xmlns:a16="http://schemas.microsoft.com/office/drawing/2014/main" id="{FA7A0FFA-326E-4DA9-A7D1-37153C000E21}"/>
              </a:ext>
            </a:extLst>
          </p:cNvPr>
          <p:cNvSpPr>
            <a:spLocks noGrp="1"/>
          </p:cNvSpPr>
          <p:nvPr>
            <p:ph idx="1"/>
          </p:nvPr>
        </p:nvSpPr>
        <p:spPr>
          <a:xfrm>
            <a:off x="482600" y="1500188"/>
            <a:ext cx="10849654" cy="4725886"/>
          </a:xfrm>
        </p:spPr>
        <p:txBody>
          <a:bodyPr>
            <a:normAutofit fontScale="92500" lnSpcReduction="20000"/>
          </a:bodyPr>
          <a:lstStyle/>
          <a:p>
            <a:pPr marL="342900" indent="-342900">
              <a:buFont typeface="Arial" panose="020B0604020202020204" pitchFamily="34" charset="0"/>
              <a:buChar char="•"/>
            </a:pPr>
            <a:r>
              <a:rPr lang="en-US" dirty="0"/>
              <a:t>Limit DRAM available for the data + index to 64GB</a:t>
            </a:r>
          </a:p>
          <a:p>
            <a:pPr marL="1028700" lvl="1" indent="-342900"/>
            <a:r>
              <a:rPr lang="en-US" dirty="0"/>
              <a:t>Smaller than the dataset (100GB-1TB).</a:t>
            </a:r>
          </a:p>
          <a:p>
            <a:pPr marL="1028700" lvl="1" indent="-342900"/>
            <a:r>
              <a:rPr lang="en-US" dirty="0"/>
              <a:t>Machine: Azure F32sv2 with 32 vCPUs, 64GB RAM</a:t>
            </a:r>
          </a:p>
          <a:p>
            <a:pPr marL="1028700" lvl="1" indent="-342900"/>
            <a:endParaRPr lang="en-US" dirty="0"/>
          </a:p>
          <a:p>
            <a:pPr marL="342900" indent="-342900">
              <a:buFont typeface="Arial" panose="020B0604020202020204" pitchFamily="34" charset="0"/>
              <a:buChar char="•"/>
            </a:pPr>
            <a:r>
              <a:rPr lang="en-US" dirty="0"/>
              <a:t>Index construction limited to 128GB DRAM and 4 days</a:t>
            </a:r>
          </a:p>
          <a:p>
            <a:pPr marL="1028700" lvl="1" indent="-342900"/>
            <a:r>
              <a:rPr lang="en-US" dirty="0"/>
              <a:t>Machine: Azure F64sv2 with 64 vCPUs, 128GB RAM</a:t>
            </a:r>
          </a:p>
          <a:p>
            <a:pPr lvl="1" indent="0">
              <a:buNone/>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Considerations:</a:t>
            </a:r>
          </a:p>
          <a:p>
            <a:pPr marL="1028700" lvl="1" indent="-342900"/>
            <a:r>
              <a:rPr lang="en-US" dirty="0"/>
              <a:t>How well can we compress the points without perturbing the distances between them?</a:t>
            </a:r>
          </a:p>
          <a:p>
            <a:pPr marL="1028700" lvl="1" indent="-342900"/>
            <a:r>
              <a:rPr lang="en-US" dirty="0"/>
              <a:t>Extremely low over-head indices</a:t>
            </a:r>
          </a:p>
          <a:p>
            <a:pPr marL="1028700" lvl="1" indent="-342900"/>
            <a:endParaRPr lang="en-US" dirty="0"/>
          </a:p>
          <a:p>
            <a:pPr marL="1028700" lvl="1" indent="-342900"/>
            <a:endParaRPr lang="en-US" dirty="0"/>
          </a:p>
          <a:p>
            <a:pPr marL="342900" indent="-342900">
              <a:buFont typeface="Arial" panose="020B0604020202020204" pitchFamily="34" charset="0"/>
              <a:buChar char="•"/>
            </a:pPr>
            <a:r>
              <a:rPr lang="en-US" dirty="0"/>
              <a:t>Metrics: Recall@10 for the setting with &gt;10K Queries/sec throughput on 32 vCPUs</a:t>
            </a:r>
          </a:p>
        </p:txBody>
      </p:sp>
    </p:spTree>
    <p:extLst>
      <p:ext uri="{BB962C8B-B14F-4D97-AF65-F5344CB8AC3E}">
        <p14:creationId xmlns:p14="http://schemas.microsoft.com/office/powerpoint/2010/main" val="959000284"/>
      </p:ext>
    </p:extLst>
  </p:cSld>
  <p:clrMapOvr>
    <a:masterClrMapping/>
  </p:clrMapOvr>
  <mc:AlternateContent xmlns:mc="http://schemas.openxmlformats.org/markup-compatibility/2006">
    <mc:Choice xmlns:p14="http://schemas.microsoft.com/office/powerpoint/2010/main" Requires="p14">
      <p:transition spd="slow" p14:dur="2000" advTm="5835"/>
    </mc:Choice>
    <mc:Fallback>
      <p:transition spd="slow" advTm="583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8" end="8"/>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9" end="9"/>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95658-3BA1-4874-AB1C-8C5098E7DD8E}"/>
              </a:ext>
            </a:extLst>
          </p:cNvPr>
          <p:cNvSpPr>
            <a:spLocks noGrp="1"/>
          </p:cNvSpPr>
          <p:nvPr>
            <p:ph type="title"/>
          </p:nvPr>
        </p:nvSpPr>
        <p:spPr>
          <a:xfrm>
            <a:off x="482599" y="564070"/>
            <a:ext cx="11161713" cy="721805"/>
          </a:xfrm>
        </p:spPr>
        <p:txBody>
          <a:bodyPr/>
          <a:lstStyle/>
          <a:p>
            <a:r>
              <a:rPr lang="en-US" sz="4400" dirty="0"/>
              <a:t>Track 1: Baseline </a:t>
            </a:r>
            <a:r>
              <a:rPr lang="en-US" sz="4400" dirty="0">
                <a:hlinkClick r:id="rId3"/>
              </a:rPr>
              <a:t>FAISS</a:t>
            </a:r>
            <a:r>
              <a:rPr lang="en-US" sz="4400" dirty="0"/>
              <a:t> on CPU</a:t>
            </a:r>
          </a:p>
        </p:txBody>
      </p:sp>
      <p:sp>
        <p:nvSpPr>
          <p:cNvPr id="3" name="Content Placeholder 2">
            <a:extLst>
              <a:ext uri="{FF2B5EF4-FFF2-40B4-BE49-F238E27FC236}">
                <a16:creationId xmlns:a16="http://schemas.microsoft.com/office/drawing/2014/main" id="{FA7A0FFA-326E-4DA9-A7D1-37153C000E21}"/>
              </a:ext>
            </a:extLst>
          </p:cNvPr>
          <p:cNvSpPr>
            <a:spLocks noGrp="1"/>
          </p:cNvSpPr>
          <p:nvPr>
            <p:ph idx="1"/>
          </p:nvPr>
        </p:nvSpPr>
        <p:spPr>
          <a:xfrm>
            <a:off x="482600" y="1500188"/>
            <a:ext cx="10345157" cy="4725886"/>
          </a:xfrm>
        </p:spPr>
        <p:txBody>
          <a:bodyPr>
            <a:normAutofit/>
          </a:bodyPr>
          <a:lstStyle/>
          <a:p>
            <a:pPr marL="342900" indent="-342900">
              <a:buFont typeface="Arial" panose="020B0604020202020204" pitchFamily="34" charset="0"/>
              <a:buChar char="•"/>
            </a:pPr>
            <a:r>
              <a:rPr lang="en-US" dirty="0"/>
              <a:t>Compression using Product Quantization (PQ)-based techniques</a:t>
            </a:r>
          </a:p>
          <a:p>
            <a:pPr marL="342900" indent="-342900">
              <a:buFont typeface="Arial" panose="020B0604020202020204" pitchFamily="34" charset="0"/>
              <a:buChar char="•"/>
            </a:pPr>
            <a:r>
              <a:rPr lang="en-US" dirty="0"/>
              <a:t>Index based on clustering</a:t>
            </a:r>
          </a:p>
        </p:txBody>
      </p:sp>
      <p:sp>
        <p:nvSpPr>
          <p:cNvPr id="12" name="Oval 11">
            <a:extLst>
              <a:ext uri="{FF2B5EF4-FFF2-40B4-BE49-F238E27FC236}">
                <a16:creationId xmlns:a16="http://schemas.microsoft.com/office/drawing/2014/main" id="{BC57BABE-EB6F-4A67-95A2-6553B46DEC28}"/>
              </a:ext>
            </a:extLst>
          </p:cNvPr>
          <p:cNvSpPr/>
          <p:nvPr/>
        </p:nvSpPr>
        <p:spPr bwMode="auto">
          <a:xfrm>
            <a:off x="5465465" y="3707728"/>
            <a:ext cx="64816" cy="76678"/>
          </a:xfrm>
          <a:prstGeom prst="ellipse">
            <a:avLst/>
          </a:prstGeom>
          <a:solidFill>
            <a:schemeClr val="accent3">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cxnSp>
        <p:nvCxnSpPr>
          <p:cNvPr id="14" name="Straight Connector 13">
            <a:extLst>
              <a:ext uri="{FF2B5EF4-FFF2-40B4-BE49-F238E27FC236}">
                <a16:creationId xmlns:a16="http://schemas.microsoft.com/office/drawing/2014/main" id="{197ED35F-E3B4-4D96-8C5B-67A423916566}"/>
              </a:ext>
            </a:extLst>
          </p:cNvPr>
          <p:cNvCxnSpPr>
            <a:cxnSpLocks/>
          </p:cNvCxnSpPr>
          <p:nvPr/>
        </p:nvCxnSpPr>
        <p:spPr>
          <a:xfrm flipV="1">
            <a:off x="5780161" y="3660598"/>
            <a:ext cx="385455" cy="571989"/>
          </a:xfrm>
          <a:prstGeom prst="line">
            <a:avLst/>
          </a:prstGeom>
          <a:ln>
            <a:solidFill>
              <a:srgbClr val="D83B0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Oval 14">
            <a:extLst>
              <a:ext uri="{FF2B5EF4-FFF2-40B4-BE49-F238E27FC236}">
                <a16:creationId xmlns:a16="http://schemas.microsoft.com/office/drawing/2014/main" id="{7C24DB01-774D-4E8F-BCAD-3FAD4C11A563}"/>
              </a:ext>
            </a:extLst>
          </p:cNvPr>
          <p:cNvSpPr/>
          <p:nvPr/>
        </p:nvSpPr>
        <p:spPr bwMode="auto">
          <a:xfrm>
            <a:off x="5600032" y="3846174"/>
            <a:ext cx="64816" cy="76678"/>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6" name="Oval 15">
            <a:extLst>
              <a:ext uri="{FF2B5EF4-FFF2-40B4-BE49-F238E27FC236}">
                <a16:creationId xmlns:a16="http://schemas.microsoft.com/office/drawing/2014/main" id="{93988094-DD46-4062-842C-DA31B6C05197}"/>
              </a:ext>
            </a:extLst>
          </p:cNvPr>
          <p:cNvSpPr/>
          <p:nvPr/>
        </p:nvSpPr>
        <p:spPr bwMode="auto">
          <a:xfrm>
            <a:off x="5321566" y="4044520"/>
            <a:ext cx="64816" cy="76678"/>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7" name="Oval 16">
            <a:extLst>
              <a:ext uri="{FF2B5EF4-FFF2-40B4-BE49-F238E27FC236}">
                <a16:creationId xmlns:a16="http://schemas.microsoft.com/office/drawing/2014/main" id="{9816D0BF-A78C-4402-B6E0-A270A6623D1C}"/>
              </a:ext>
            </a:extLst>
          </p:cNvPr>
          <p:cNvSpPr/>
          <p:nvPr/>
        </p:nvSpPr>
        <p:spPr bwMode="auto">
          <a:xfrm>
            <a:off x="5530281" y="3660598"/>
            <a:ext cx="64816" cy="76678"/>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8" name="Oval 17">
            <a:extLst>
              <a:ext uri="{FF2B5EF4-FFF2-40B4-BE49-F238E27FC236}">
                <a16:creationId xmlns:a16="http://schemas.microsoft.com/office/drawing/2014/main" id="{754D3CE1-B12C-4CC7-BE59-AC21C1C6D6E8}"/>
              </a:ext>
            </a:extLst>
          </p:cNvPr>
          <p:cNvSpPr/>
          <p:nvPr/>
        </p:nvSpPr>
        <p:spPr bwMode="auto">
          <a:xfrm>
            <a:off x="5441120" y="3928457"/>
            <a:ext cx="64816" cy="76678"/>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9" name="Oval 18">
            <a:extLst>
              <a:ext uri="{FF2B5EF4-FFF2-40B4-BE49-F238E27FC236}">
                <a16:creationId xmlns:a16="http://schemas.microsoft.com/office/drawing/2014/main" id="{0AB16355-3943-43F5-BE30-8B966ED53BB3}"/>
              </a:ext>
            </a:extLst>
          </p:cNvPr>
          <p:cNvSpPr/>
          <p:nvPr/>
        </p:nvSpPr>
        <p:spPr bwMode="auto">
          <a:xfrm>
            <a:off x="5286317" y="3737276"/>
            <a:ext cx="64816" cy="76678"/>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0" name="Oval 19">
            <a:extLst>
              <a:ext uri="{FF2B5EF4-FFF2-40B4-BE49-F238E27FC236}">
                <a16:creationId xmlns:a16="http://schemas.microsoft.com/office/drawing/2014/main" id="{416BC7EE-A686-4644-AA3E-D988058544C5}"/>
              </a:ext>
            </a:extLst>
          </p:cNvPr>
          <p:cNvSpPr/>
          <p:nvPr/>
        </p:nvSpPr>
        <p:spPr bwMode="auto">
          <a:xfrm>
            <a:off x="5213376" y="3439300"/>
            <a:ext cx="64816" cy="76678"/>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1" name="Oval 20">
            <a:extLst>
              <a:ext uri="{FF2B5EF4-FFF2-40B4-BE49-F238E27FC236}">
                <a16:creationId xmlns:a16="http://schemas.microsoft.com/office/drawing/2014/main" id="{47EA3900-7855-4AA9-8BC4-1D695B824561}"/>
              </a:ext>
            </a:extLst>
          </p:cNvPr>
          <p:cNvSpPr/>
          <p:nvPr/>
        </p:nvSpPr>
        <p:spPr bwMode="auto">
          <a:xfrm>
            <a:off x="5872201" y="3754796"/>
            <a:ext cx="64816" cy="76678"/>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2" name="Oval 21">
            <a:extLst>
              <a:ext uri="{FF2B5EF4-FFF2-40B4-BE49-F238E27FC236}">
                <a16:creationId xmlns:a16="http://schemas.microsoft.com/office/drawing/2014/main" id="{10484E28-A9DF-4028-B8EB-2BB821115065}"/>
              </a:ext>
            </a:extLst>
          </p:cNvPr>
          <p:cNvSpPr/>
          <p:nvPr/>
        </p:nvSpPr>
        <p:spPr bwMode="auto">
          <a:xfrm>
            <a:off x="6281784" y="4737524"/>
            <a:ext cx="64816" cy="76678"/>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3" name="Oval 22">
            <a:extLst>
              <a:ext uri="{FF2B5EF4-FFF2-40B4-BE49-F238E27FC236}">
                <a16:creationId xmlns:a16="http://schemas.microsoft.com/office/drawing/2014/main" id="{9B3E06C6-56A1-4DBD-95D3-AA16DCA2379A}"/>
              </a:ext>
            </a:extLst>
          </p:cNvPr>
          <p:cNvSpPr/>
          <p:nvPr/>
        </p:nvSpPr>
        <p:spPr bwMode="auto">
          <a:xfrm>
            <a:off x="6166374" y="4927749"/>
            <a:ext cx="64816" cy="76678"/>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4" name="Oval 23">
            <a:extLst>
              <a:ext uri="{FF2B5EF4-FFF2-40B4-BE49-F238E27FC236}">
                <a16:creationId xmlns:a16="http://schemas.microsoft.com/office/drawing/2014/main" id="{6CBFE5F3-707E-4F7C-92A2-160545ECC728}"/>
              </a:ext>
            </a:extLst>
          </p:cNvPr>
          <p:cNvSpPr/>
          <p:nvPr/>
        </p:nvSpPr>
        <p:spPr bwMode="auto">
          <a:xfrm>
            <a:off x="5354138" y="4416119"/>
            <a:ext cx="64816" cy="76678"/>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5" name="Oval 24">
            <a:extLst>
              <a:ext uri="{FF2B5EF4-FFF2-40B4-BE49-F238E27FC236}">
                <a16:creationId xmlns:a16="http://schemas.microsoft.com/office/drawing/2014/main" id="{116DF062-9AD8-4FDD-9C53-2AA65E436DE0}"/>
              </a:ext>
            </a:extLst>
          </p:cNvPr>
          <p:cNvSpPr/>
          <p:nvPr/>
        </p:nvSpPr>
        <p:spPr bwMode="auto">
          <a:xfrm>
            <a:off x="5427695" y="4627082"/>
            <a:ext cx="64816" cy="76678"/>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6" name="Oval 25">
            <a:extLst>
              <a:ext uri="{FF2B5EF4-FFF2-40B4-BE49-F238E27FC236}">
                <a16:creationId xmlns:a16="http://schemas.microsoft.com/office/drawing/2014/main" id="{2943A56F-A37E-490C-85C9-E0D938D1230C}"/>
              </a:ext>
            </a:extLst>
          </p:cNvPr>
          <p:cNvSpPr/>
          <p:nvPr/>
        </p:nvSpPr>
        <p:spPr bwMode="auto">
          <a:xfrm>
            <a:off x="5825597" y="5005870"/>
            <a:ext cx="64816" cy="76678"/>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7" name="Oval 26">
            <a:extLst>
              <a:ext uri="{FF2B5EF4-FFF2-40B4-BE49-F238E27FC236}">
                <a16:creationId xmlns:a16="http://schemas.microsoft.com/office/drawing/2014/main" id="{781B5472-E739-4D7E-A3AE-B978D7B2ECC6}"/>
              </a:ext>
            </a:extLst>
          </p:cNvPr>
          <p:cNvSpPr/>
          <p:nvPr/>
        </p:nvSpPr>
        <p:spPr bwMode="auto">
          <a:xfrm>
            <a:off x="6658924" y="4330277"/>
            <a:ext cx="64816" cy="76678"/>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8" name="Oval 27">
            <a:extLst>
              <a:ext uri="{FF2B5EF4-FFF2-40B4-BE49-F238E27FC236}">
                <a16:creationId xmlns:a16="http://schemas.microsoft.com/office/drawing/2014/main" id="{7A1C040D-25F1-405F-9F86-43CC7E8BD419}"/>
              </a:ext>
            </a:extLst>
          </p:cNvPr>
          <p:cNvSpPr/>
          <p:nvPr/>
        </p:nvSpPr>
        <p:spPr bwMode="auto">
          <a:xfrm>
            <a:off x="4439426" y="4970151"/>
            <a:ext cx="64816" cy="76678"/>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9" name="Oval 28">
            <a:extLst>
              <a:ext uri="{FF2B5EF4-FFF2-40B4-BE49-F238E27FC236}">
                <a16:creationId xmlns:a16="http://schemas.microsoft.com/office/drawing/2014/main" id="{772AECAB-10AB-4730-8D20-80CEF706E38F}"/>
              </a:ext>
            </a:extLst>
          </p:cNvPr>
          <p:cNvSpPr/>
          <p:nvPr/>
        </p:nvSpPr>
        <p:spPr bwMode="auto">
          <a:xfrm>
            <a:off x="4592702" y="4390801"/>
            <a:ext cx="64816" cy="76678"/>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0" name="Oval 29">
            <a:extLst>
              <a:ext uri="{FF2B5EF4-FFF2-40B4-BE49-F238E27FC236}">
                <a16:creationId xmlns:a16="http://schemas.microsoft.com/office/drawing/2014/main" id="{E6E96CAA-9DAF-401E-85A0-CA5DABB4F26E}"/>
              </a:ext>
            </a:extLst>
          </p:cNvPr>
          <p:cNvSpPr/>
          <p:nvPr/>
        </p:nvSpPr>
        <p:spPr bwMode="auto">
          <a:xfrm>
            <a:off x="4917448" y="4048778"/>
            <a:ext cx="64816" cy="76678"/>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cxnSp>
        <p:nvCxnSpPr>
          <p:cNvPr id="31" name="Straight Connector 30">
            <a:extLst>
              <a:ext uri="{FF2B5EF4-FFF2-40B4-BE49-F238E27FC236}">
                <a16:creationId xmlns:a16="http://schemas.microsoft.com/office/drawing/2014/main" id="{E074BA3E-E7EE-401C-9D64-7E2EE137D294}"/>
              </a:ext>
            </a:extLst>
          </p:cNvPr>
          <p:cNvCxnSpPr>
            <a:cxnSpLocks/>
          </p:cNvCxnSpPr>
          <p:nvPr/>
        </p:nvCxnSpPr>
        <p:spPr>
          <a:xfrm flipH="1" flipV="1">
            <a:off x="5771943" y="4232322"/>
            <a:ext cx="150707" cy="380582"/>
          </a:xfrm>
          <a:prstGeom prst="line">
            <a:avLst/>
          </a:prstGeom>
          <a:ln>
            <a:solidFill>
              <a:srgbClr val="D83B0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C907D00F-574C-40C4-95FB-4DD00A7687A9}"/>
              </a:ext>
            </a:extLst>
          </p:cNvPr>
          <p:cNvCxnSpPr>
            <a:cxnSpLocks/>
          </p:cNvCxnSpPr>
          <p:nvPr/>
        </p:nvCxnSpPr>
        <p:spPr>
          <a:xfrm flipH="1" flipV="1">
            <a:off x="5187503" y="4126481"/>
            <a:ext cx="592191" cy="106789"/>
          </a:xfrm>
          <a:prstGeom prst="line">
            <a:avLst/>
          </a:prstGeom>
          <a:ln>
            <a:solidFill>
              <a:srgbClr val="D83B0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B8D4C4F3-40D3-4F2A-ADE8-49609E408D80}"/>
              </a:ext>
            </a:extLst>
          </p:cNvPr>
          <p:cNvCxnSpPr>
            <a:cxnSpLocks/>
          </p:cNvCxnSpPr>
          <p:nvPr/>
        </p:nvCxnSpPr>
        <p:spPr>
          <a:xfrm>
            <a:off x="5179284" y="3281182"/>
            <a:ext cx="0" cy="853092"/>
          </a:xfrm>
          <a:prstGeom prst="line">
            <a:avLst/>
          </a:prstGeom>
          <a:ln>
            <a:solidFill>
              <a:srgbClr val="D83B0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4" name="Oval 33">
            <a:extLst>
              <a:ext uri="{FF2B5EF4-FFF2-40B4-BE49-F238E27FC236}">
                <a16:creationId xmlns:a16="http://schemas.microsoft.com/office/drawing/2014/main" id="{AC267275-9516-44DE-9698-E3B8B7E7B35E}"/>
              </a:ext>
            </a:extLst>
          </p:cNvPr>
          <p:cNvSpPr/>
          <p:nvPr/>
        </p:nvSpPr>
        <p:spPr bwMode="auto">
          <a:xfrm>
            <a:off x="4721287" y="3707728"/>
            <a:ext cx="64816" cy="76678"/>
          </a:xfrm>
          <a:prstGeom prst="ellipse">
            <a:avLst/>
          </a:prstGeom>
          <a:solidFill>
            <a:schemeClr val="accent3">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5" name="Oval 34">
            <a:extLst>
              <a:ext uri="{FF2B5EF4-FFF2-40B4-BE49-F238E27FC236}">
                <a16:creationId xmlns:a16="http://schemas.microsoft.com/office/drawing/2014/main" id="{4BF0A2F9-684D-4ED8-9A19-A776B8E22AAB}"/>
              </a:ext>
            </a:extLst>
          </p:cNvPr>
          <p:cNvSpPr/>
          <p:nvPr/>
        </p:nvSpPr>
        <p:spPr bwMode="auto">
          <a:xfrm>
            <a:off x="5319645" y="4583180"/>
            <a:ext cx="64816" cy="76678"/>
          </a:xfrm>
          <a:prstGeom prst="ellipse">
            <a:avLst/>
          </a:prstGeom>
          <a:solidFill>
            <a:schemeClr val="accent3">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6" name="Oval 35">
            <a:extLst>
              <a:ext uri="{FF2B5EF4-FFF2-40B4-BE49-F238E27FC236}">
                <a16:creationId xmlns:a16="http://schemas.microsoft.com/office/drawing/2014/main" id="{E1858054-C1E7-4077-88AF-C0D986D90231}"/>
              </a:ext>
            </a:extLst>
          </p:cNvPr>
          <p:cNvSpPr/>
          <p:nvPr/>
        </p:nvSpPr>
        <p:spPr bwMode="auto">
          <a:xfrm>
            <a:off x="6318270" y="4222471"/>
            <a:ext cx="64816" cy="76678"/>
          </a:xfrm>
          <a:prstGeom prst="ellipse">
            <a:avLst/>
          </a:prstGeom>
          <a:solidFill>
            <a:schemeClr val="accent3">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7" name="Oval 36">
            <a:extLst>
              <a:ext uri="{FF2B5EF4-FFF2-40B4-BE49-F238E27FC236}">
                <a16:creationId xmlns:a16="http://schemas.microsoft.com/office/drawing/2014/main" id="{F2B1DA23-7C8C-48A4-BAE2-4862BDD4E6DB}"/>
              </a:ext>
            </a:extLst>
          </p:cNvPr>
          <p:cNvSpPr/>
          <p:nvPr/>
        </p:nvSpPr>
        <p:spPr bwMode="auto">
          <a:xfrm>
            <a:off x="5695399" y="5229540"/>
            <a:ext cx="64816" cy="76678"/>
          </a:xfrm>
          <a:prstGeom prst="ellipse">
            <a:avLst/>
          </a:prstGeom>
          <a:solidFill>
            <a:schemeClr val="accent3">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8" name="Oval 37">
            <a:extLst>
              <a:ext uri="{FF2B5EF4-FFF2-40B4-BE49-F238E27FC236}">
                <a16:creationId xmlns:a16="http://schemas.microsoft.com/office/drawing/2014/main" id="{0A258867-FE57-4DEB-86AC-6631EB783E3F}"/>
              </a:ext>
            </a:extLst>
          </p:cNvPr>
          <p:cNvSpPr/>
          <p:nvPr/>
        </p:nvSpPr>
        <p:spPr bwMode="auto">
          <a:xfrm>
            <a:off x="6383087" y="4853627"/>
            <a:ext cx="64816" cy="76678"/>
          </a:xfrm>
          <a:prstGeom prst="ellipse">
            <a:avLst/>
          </a:prstGeom>
          <a:solidFill>
            <a:schemeClr val="accent3">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9" name="Oval 38">
            <a:extLst>
              <a:ext uri="{FF2B5EF4-FFF2-40B4-BE49-F238E27FC236}">
                <a16:creationId xmlns:a16="http://schemas.microsoft.com/office/drawing/2014/main" id="{9A97F8B5-5077-4523-9AD2-C1A4C780D99F}"/>
              </a:ext>
            </a:extLst>
          </p:cNvPr>
          <p:cNvSpPr/>
          <p:nvPr/>
        </p:nvSpPr>
        <p:spPr bwMode="auto">
          <a:xfrm>
            <a:off x="4407018" y="4336399"/>
            <a:ext cx="64816" cy="76678"/>
          </a:xfrm>
          <a:prstGeom prst="ellipse">
            <a:avLst/>
          </a:prstGeom>
          <a:solidFill>
            <a:schemeClr val="accent3">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40" name="Oval 39">
            <a:extLst>
              <a:ext uri="{FF2B5EF4-FFF2-40B4-BE49-F238E27FC236}">
                <a16:creationId xmlns:a16="http://schemas.microsoft.com/office/drawing/2014/main" id="{35024B78-982C-4642-A56A-2CD2E2C7E7B1}"/>
              </a:ext>
            </a:extLst>
          </p:cNvPr>
          <p:cNvSpPr/>
          <p:nvPr/>
        </p:nvSpPr>
        <p:spPr bwMode="auto">
          <a:xfrm>
            <a:off x="4742502" y="5030412"/>
            <a:ext cx="64816" cy="76678"/>
          </a:xfrm>
          <a:prstGeom prst="ellipse">
            <a:avLst/>
          </a:prstGeom>
          <a:solidFill>
            <a:schemeClr val="accent3">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cxnSp>
        <p:nvCxnSpPr>
          <p:cNvPr id="41" name="Straight Connector 40">
            <a:extLst>
              <a:ext uri="{FF2B5EF4-FFF2-40B4-BE49-F238E27FC236}">
                <a16:creationId xmlns:a16="http://schemas.microsoft.com/office/drawing/2014/main" id="{9367611A-EB9B-40F1-A0DE-FCBBE6143B04}"/>
              </a:ext>
            </a:extLst>
          </p:cNvPr>
          <p:cNvCxnSpPr>
            <a:cxnSpLocks/>
          </p:cNvCxnSpPr>
          <p:nvPr/>
        </p:nvCxnSpPr>
        <p:spPr>
          <a:xfrm flipH="1">
            <a:off x="5213378" y="4814871"/>
            <a:ext cx="633918" cy="191644"/>
          </a:xfrm>
          <a:prstGeom prst="line">
            <a:avLst/>
          </a:prstGeom>
          <a:ln>
            <a:solidFill>
              <a:srgbClr val="D83B0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1EADB444-AF0B-4437-BD2C-8A7D3923CEBE}"/>
              </a:ext>
            </a:extLst>
          </p:cNvPr>
          <p:cNvCxnSpPr>
            <a:cxnSpLocks/>
          </p:cNvCxnSpPr>
          <p:nvPr/>
        </p:nvCxnSpPr>
        <p:spPr>
          <a:xfrm>
            <a:off x="4114230" y="3802050"/>
            <a:ext cx="841382" cy="457671"/>
          </a:xfrm>
          <a:prstGeom prst="line">
            <a:avLst/>
          </a:prstGeom>
          <a:ln>
            <a:solidFill>
              <a:srgbClr val="D83B0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C4E31DD0-A9E5-4EAD-87EB-BEC91E7116BB}"/>
              </a:ext>
            </a:extLst>
          </p:cNvPr>
          <p:cNvCxnSpPr>
            <a:cxnSpLocks/>
          </p:cNvCxnSpPr>
          <p:nvPr/>
        </p:nvCxnSpPr>
        <p:spPr>
          <a:xfrm flipH="1">
            <a:off x="3936135" y="4582497"/>
            <a:ext cx="903563" cy="371237"/>
          </a:xfrm>
          <a:prstGeom prst="line">
            <a:avLst/>
          </a:prstGeom>
          <a:ln>
            <a:solidFill>
              <a:srgbClr val="D83B0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D5AB6741-17AB-4FFB-BE48-9D55DAECC670}"/>
              </a:ext>
            </a:extLst>
          </p:cNvPr>
          <p:cNvCxnSpPr>
            <a:cxnSpLocks/>
          </p:cNvCxnSpPr>
          <p:nvPr/>
        </p:nvCxnSpPr>
        <p:spPr>
          <a:xfrm flipV="1">
            <a:off x="4857559" y="4245904"/>
            <a:ext cx="92560" cy="336592"/>
          </a:xfrm>
          <a:prstGeom prst="line">
            <a:avLst/>
          </a:prstGeom>
          <a:ln>
            <a:solidFill>
              <a:srgbClr val="D83B0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8C139C9C-76A6-42C6-9A72-63478C96CF7E}"/>
              </a:ext>
            </a:extLst>
          </p:cNvPr>
          <p:cNvCxnSpPr>
            <a:cxnSpLocks/>
          </p:cNvCxnSpPr>
          <p:nvPr/>
        </p:nvCxnSpPr>
        <p:spPr>
          <a:xfrm flipH="1" flipV="1">
            <a:off x="4839699" y="4583180"/>
            <a:ext cx="379688" cy="423335"/>
          </a:xfrm>
          <a:prstGeom prst="line">
            <a:avLst/>
          </a:prstGeom>
          <a:ln>
            <a:solidFill>
              <a:srgbClr val="D83B0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556859D4-56F9-40FC-9CC1-0C0007598C8B}"/>
              </a:ext>
            </a:extLst>
          </p:cNvPr>
          <p:cNvCxnSpPr>
            <a:cxnSpLocks/>
          </p:cNvCxnSpPr>
          <p:nvPr/>
        </p:nvCxnSpPr>
        <p:spPr>
          <a:xfrm flipH="1">
            <a:off x="4964082" y="4119749"/>
            <a:ext cx="215203" cy="123399"/>
          </a:xfrm>
          <a:prstGeom prst="line">
            <a:avLst/>
          </a:prstGeom>
          <a:ln>
            <a:solidFill>
              <a:srgbClr val="D83B0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D66E0109-DEAB-49B7-818E-065F7E8C24B7}"/>
              </a:ext>
            </a:extLst>
          </p:cNvPr>
          <p:cNvCxnSpPr>
            <a:cxnSpLocks/>
          </p:cNvCxnSpPr>
          <p:nvPr/>
        </p:nvCxnSpPr>
        <p:spPr>
          <a:xfrm flipV="1">
            <a:off x="5080803" y="5006515"/>
            <a:ext cx="132573" cy="429932"/>
          </a:xfrm>
          <a:prstGeom prst="line">
            <a:avLst/>
          </a:prstGeom>
          <a:ln>
            <a:solidFill>
              <a:srgbClr val="D83B0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097CC023-03FB-4D45-BE59-9E1724BB4755}"/>
              </a:ext>
            </a:extLst>
          </p:cNvPr>
          <p:cNvCxnSpPr>
            <a:cxnSpLocks/>
          </p:cNvCxnSpPr>
          <p:nvPr/>
        </p:nvCxnSpPr>
        <p:spPr>
          <a:xfrm flipV="1">
            <a:off x="5872201" y="4612904"/>
            <a:ext cx="50448" cy="201968"/>
          </a:xfrm>
          <a:prstGeom prst="line">
            <a:avLst/>
          </a:prstGeom>
          <a:ln>
            <a:solidFill>
              <a:srgbClr val="D83B0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E28CED90-2C41-4A0D-8AD8-C82D226E4A9A}"/>
              </a:ext>
            </a:extLst>
          </p:cNvPr>
          <p:cNvCxnSpPr>
            <a:cxnSpLocks/>
          </p:cNvCxnSpPr>
          <p:nvPr/>
        </p:nvCxnSpPr>
        <p:spPr>
          <a:xfrm flipV="1">
            <a:off x="5922649" y="4531575"/>
            <a:ext cx="953300" cy="81328"/>
          </a:xfrm>
          <a:prstGeom prst="line">
            <a:avLst/>
          </a:prstGeom>
          <a:ln>
            <a:solidFill>
              <a:srgbClr val="D83B0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06F287A5-B5E2-46C1-B2ED-42CA1FF79776}"/>
              </a:ext>
            </a:extLst>
          </p:cNvPr>
          <p:cNvCxnSpPr>
            <a:cxnSpLocks/>
          </p:cNvCxnSpPr>
          <p:nvPr/>
        </p:nvCxnSpPr>
        <p:spPr>
          <a:xfrm>
            <a:off x="5872201" y="4804310"/>
            <a:ext cx="334084" cy="564759"/>
          </a:xfrm>
          <a:prstGeom prst="line">
            <a:avLst/>
          </a:prstGeom>
          <a:ln>
            <a:solidFill>
              <a:srgbClr val="D83B0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51" name="Oval 50">
            <a:extLst>
              <a:ext uri="{FF2B5EF4-FFF2-40B4-BE49-F238E27FC236}">
                <a16:creationId xmlns:a16="http://schemas.microsoft.com/office/drawing/2014/main" id="{05CCBD5F-B95C-429A-BC4D-60BC808D6554}"/>
              </a:ext>
            </a:extLst>
          </p:cNvPr>
          <p:cNvSpPr/>
          <p:nvPr/>
        </p:nvSpPr>
        <p:spPr bwMode="auto">
          <a:xfrm>
            <a:off x="6088021" y="4134275"/>
            <a:ext cx="64816" cy="76678"/>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52" name="Oval 51">
            <a:extLst>
              <a:ext uri="{FF2B5EF4-FFF2-40B4-BE49-F238E27FC236}">
                <a16:creationId xmlns:a16="http://schemas.microsoft.com/office/drawing/2014/main" id="{D37436B2-D117-4220-919E-9148092DF8CC}"/>
              </a:ext>
            </a:extLst>
          </p:cNvPr>
          <p:cNvSpPr/>
          <p:nvPr/>
        </p:nvSpPr>
        <p:spPr bwMode="auto">
          <a:xfrm>
            <a:off x="5275125" y="4517335"/>
            <a:ext cx="64816" cy="76678"/>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53" name="Oval 52">
            <a:extLst>
              <a:ext uri="{FF2B5EF4-FFF2-40B4-BE49-F238E27FC236}">
                <a16:creationId xmlns:a16="http://schemas.microsoft.com/office/drawing/2014/main" id="{FCA88880-2FBA-4C0A-A5E1-63270C7639AF}"/>
              </a:ext>
            </a:extLst>
          </p:cNvPr>
          <p:cNvSpPr/>
          <p:nvPr/>
        </p:nvSpPr>
        <p:spPr bwMode="auto">
          <a:xfrm>
            <a:off x="5284263" y="4836484"/>
            <a:ext cx="64816" cy="76678"/>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54" name="Oval 53">
            <a:extLst>
              <a:ext uri="{FF2B5EF4-FFF2-40B4-BE49-F238E27FC236}">
                <a16:creationId xmlns:a16="http://schemas.microsoft.com/office/drawing/2014/main" id="{B87EE644-7247-47F3-B907-07DF3967AC26}"/>
              </a:ext>
            </a:extLst>
          </p:cNvPr>
          <p:cNvSpPr/>
          <p:nvPr/>
        </p:nvSpPr>
        <p:spPr bwMode="auto">
          <a:xfrm>
            <a:off x="6415495" y="3831474"/>
            <a:ext cx="64816" cy="76678"/>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55" name="Oval 54">
            <a:extLst>
              <a:ext uri="{FF2B5EF4-FFF2-40B4-BE49-F238E27FC236}">
                <a16:creationId xmlns:a16="http://schemas.microsoft.com/office/drawing/2014/main" id="{DC848FFB-40DD-4008-9A10-FFB6E7290889}"/>
              </a:ext>
            </a:extLst>
          </p:cNvPr>
          <p:cNvSpPr/>
          <p:nvPr/>
        </p:nvSpPr>
        <p:spPr bwMode="auto">
          <a:xfrm>
            <a:off x="5315628" y="5144802"/>
            <a:ext cx="64816" cy="76678"/>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56" name="Oval 55">
            <a:extLst>
              <a:ext uri="{FF2B5EF4-FFF2-40B4-BE49-F238E27FC236}">
                <a16:creationId xmlns:a16="http://schemas.microsoft.com/office/drawing/2014/main" id="{33AB1BC7-C7C2-44E9-8EFF-230A0BE3C81C}"/>
              </a:ext>
            </a:extLst>
          </p:cNvPr>
          <p:cNvSpPr/>
          <p:nvPr/>
        </p:nvSpPr>
        <p:spPr bwMode="auto">
          <a:xfrm>
            <a:off x="6419041" y="5171029"/>
            <a:ext cx="64816" cy="76678"/>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57" name="Oval 56">
            <a:extLst>
              <a:ext uri="{FF2B5EF4-FFF2-40B4-BE49-F238E27FC236}">
                <a16:creationId xmlns:a16="http://schemas.microsoft.com/office/drawing/2014/main" id="{9586FE20-378B-4345-8785-0C79DBDD245C}"/>
              </a:ext>
            </a:extLst>
          </p:cNvPr>
          <p:cNvSpPr/>
          <p:nvPr/>
        </p:nvSpPr>
        <p:spPr bwMode="auto">
          <a:xfrm>
            <a:off x="4927313" y="3825293"/>
            <a:ext cx="64816" cy="76678"/>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58" name="Oval 57">
            <a:extLst>
              <a:ext uri="{FF2B5EF4-FFF2-40B4-BE49-F238E27FC236}">
                <a16:creationId xmlns:a16="http://schemas.microsoft.com/office/drawing/2014/main" id="{0A6AE677-AB28-4929-9B37-11782CC0AE0D}"/>
              </a:ext>
            </a:extLst>
          </p:cNvPr>
          <p:cNvSpPr/>
          <p:nvPr/>
        </p:nvSpPr>
        <p:spPr bwMode="auto">
          <a:xfrm>
            <a:off x="5594629" y="5017457"/>
            <a:ext cx="64816" cy="76678"/>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59" name="Oval 58">
            <a:extLst>
              <a:ext uri="{FF2B5EF4-FFF2-40B4-BE49-F238E27FC236}">
                <a16:creationId xmlns:a16="http://schemas.microsoft.com/office/drawing/2014/main" id="{F8BC6D28-18B2-4DED-8F54-CB979067EABF}"/>
              </a:ext>
            </a:extLst>
          </p:cNvPr>
          <p:cNvSpPr/>
          <p:nvPr/>
        </p:nvSpPr>
        <p:spPr bwMode="auto">
          <a:xfrm>
            <a:off x="4444485" y="3820727"/>
            <a:ext cx="64816" cy="76678"/>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60" name="Oval 59">
            <a:extLst>
              <a:ext uri="{FF2B5EF4-FFF2-40B4-BE49-F238E27FC236}">
                <a16:creationId xmlns:a16="http://schemas.microsoft.com/office/drawing/2014/main" id="{3C2CE85A-74C4-4F0B-937E-66903FD71DBE}"/>
              </a:ext>
            </a:extLst>
          </p:cNvPr>
          <p:cNvSpPr/>
          <p:nvPr/>
        </p:nvSpPr>
        <p:spPr bwMode="auto">
          <a:xfrm>
            <a:off x="5609543" y="4607574"/>
            <a:ext cx="64816" cy="76678"/>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61" name="Oval 60">
            <a:extLst>
              <a:ext uri="{FF2B5EF4-FFF2-40B4-BE49-F238E27FC236}">
                <a16:creationId xmlns:a16="http://schemas.microsoft.com/office/drawing/2014/main" id="{C4EE52CD-52F1-4853-8691-24EC40C07C16}"/>
              </a:ext>
            </a:extLst>
          </p:cNvPr>
          <p:cNvSpPr/>
          <p:nvPr/>
        </p:nvSpPr>
        <p:spPr bwMode="auto">
          <a:xfrm>
            <a:off x="6166374" y="5157494"/>
            <a:ext cx="64816" cy="76678"/>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62" name="Oval 61">
            <a:extLst>
              <a:ext uri="{FF2B5EF4-FFF2-40B4-BE49-F238E27FC236}">
                <a16:creationId xmlns:a16="http://schemas.microsoft.com/office/drawing/2014/main" id="{E3BE4C00-1DFE-46D8-AEB6-47B3A16519F0}"/>
              </a:ext>
            </a:extLst>
          </p:cNvPr>
          <p:cNvSpPr/>
          <p:nvPr/>
        </p:nvSpPr>
        <p:spPr bwMode="auto">
          <a:xfrm>
            <a:off x="4301529" y="4620071"/>
            <a:ext cx="64816" cy="76678"/>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63" name="Oval 62">
            <a:extLst>
              <a:ext uri="{FF2B5EF4-FFF2-40B4-BE49-F238E27FC236}">
                <a16:creationId xmlns:a16="http://schemas.microsoft.com/office/drawing/2014/main" id="{CC49EF39-9ADE-4816-8CDB-F10E54AD29E7}"/>
              </a:ext>
            </a:extLst>
          </p:cNvPr>
          <p:cNvSpPr/>
          <p:nvPr/>
        </p:nvSpPr>
        <p:spPr bwMode="auto">
          <a:xfrm>
            <a:off x="4533963" y="5291484"/>
            <a:ext cx="64816" cy="76678"/>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64" name="Oval 63">
            <a:extLst>
              <a:ext uri="{FF2B5EF4-FFF2-40B4-BE49-F238E27FC236}">
                <a16:creationId xmlns:a16="http://schemas.microsoft.com/office/drawing/2014/main" id="{7A46106C-0CAF-42A1-AD4E-A0466DFD119E}"/>
              </a:ext>
            </a:extLst>
          </p:cNvPr>
          <p:cNvSpPr/>
          <p:nvPr/>
        </p:nvSpPr>
        <p:spPr bwMode="auto">
          <a:xfrm>
            <a:off x="5483646" y="5591542"/>
            <a:ext cx="64816" cy="76678"/>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65" name="Oval 64">
            <a:extLst>
              <a:ext uri="{FF2B5EF4-FFF2-40B4-BE49-F238E27FC236}">
                <a16:creationId xmlns:a16="http://schemas.microsoft.com/office/drawing/2014/main" id="{ED923BB7-15E0-4F05-9B86-4FEE1FFF629F}"/>
              </a:ext>
            </a:extLst>
          </p:cNvPr>
          <p:cNvSpPr/>
          <p:nvPr/>
        </p:nvSpPr>
        <p:spPr bwMode="auto">
          <a:xfrm>
            <a:off x="4854488" y="5009858"/>
            <a:ext cx="64816" cy="76678"/>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66" name="Oval 65">
            <a:extLst>
              <a:ext uri="{FF2B5EF4-FFF2-40B4-BE49-F238E27FC236}">
                <a16:creationId xmlns:a16="http://schemas.microsoft.com/office/drawing/2014/main" id="{F2A5B2DD-F300-433F-AF19-92E14DEB3C9B}"/>
              </a:ext>
            </a:extLst>
          </p:cNvPr>
          <p:cNvSpPr/>
          <p:nvPr/>
        </p:nvSpPr>
        <p:spPr bwMode="auto">
          <a:xfrm>
            <a:off x="6236699" y="4380468"/>
            <a:ext cx="64816" cy="76678"/>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67" name="Oval 66">
            <a:extLst>
              <a:ext uri="{FF2B5EF4-FFF2-40B4-BE49-F238E27FC236}">
                <a16:creationId xmlns:a16="http://schemas.microsoft.com/office/drawing/2014/main" id="{6ED6F8A0-3938-4C87-8B2F-8E65F571DB5E}"/>
              </a:ext>
            </a:extLst>
          </p:cNvPr>
          <p:cNvSpPr/>
          <p:nvPr/>
        </p:nvSpPr>
        <p:spPr bwMode="auto">
          <a:xfrm>
            <a:off x="6691332" y="4675548"/>
            <a:ext cx="64816" cy="76678"/>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68" name="Oval 67">
            <a:extLst>
              <a:ext uri="{FF2B5EF4-FFF2-40B4-BE49-F238E27FC236}">
                <a16:creationId xmlns:a16="http://schemas.microsoft.com/office/drawing/2014/main" id="{0D63BDC0-D0B0-4702-821E-E4762BB2E91F}"/>
              </a:ext>
            </a:extLst>
          </p:cNvPr>
          <p:cNvSpPr/>
          <p:nvPr/>
        </p:nvSpPr>
        <p:spPr bwMode="auto">
          <a:xfrm>
            <a:off x="5812569" y="3145212"/>
            <a:ext cx="64816" cy="76678"/>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69" name="Oval 68">
            <a:extLst>
              <a:ext uri="{FF2B5EF4-FFF2-40B4-BE49-F238E27FC236}">
                <a16:creationId xmlns:a16="http://schemas.microsoft.com/office/drawing/2014/main" id="{639A5094-B901-4752-89C0-6F2CECF4BB58}"/>
              </a:ext>
            </a:extLst>
          </p:cNvPr>
          <p:cNvSpPr/>
          <p:nvPr/>
        </p:nvSpPr>
        <p:spPr bwMode="auto">
          <a:xfrm>
            <a:off x="5780161" y="5321594"/>
            <a:ext cx="64816" cy="76678"/>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70" name="Oval 69">
            <a:extLst>
              <a:ext uri="{FF2B5EF4-FFF2-40B4-BE49-F238E27FC236}">
                <a16:creationId xmlns:a16="http://schemas.microsoft.com/office/drawing/2014/main" id="{903C3D94-1F4F-40CB-828F-1E058DCEB8DA}"/>
              </a:ext>
            </a:extLst>
          </p:cNvPr>
          <p:cNvSpPr/>
          <p:nvPr/>
        </p:nvSpPr>
        <p:spPr bwMode="auto">
          <a:xfrm>
            <a:off x="4471834" y="3362622"/>
            <a:ext cx="64816" cy="76678"/>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71" name="Oval 70">
            <a:extLst>
              <a:ext uri="{FF2B5EF4-FFF2-40B4-BE49-F238E27FC236}">
                <a16:creationId xmlns:a16="http://schemas.microsoft.com/office/drawing/2014/main" id="{A16C3D0C-6758-4E25-BBC9-E1693BDC7F0A}"/>
              </a:ext>
            </a:extLst>
          </p:cNvPr>
          <p:cNvSpPr/>
          <p:nvPr/>
        </p:nvSpPr>
        <p:spPr bwMode="auto">
          <a:xfrm>
            <a:off x="3966418" y="4104770"/>
            <a:ext cx="64816" cy="76678"/>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72" name="Oval 71">
            <a:extLst>
              <a:ext uri="{FF2B5EF4-FFF2-40B4-BE49-F238E27FC236}">
                <a16:creationId xmlns:a16="http://schemas.microsoft.com/office/drawing/2014/main" id="{4EEB71E2-BDA0-4640-BD91-4B6FD1D6898D}"/>
              </a:ext>
            </a:extLst>
          </p:cNvPr>
          <p:cNvSpPr/>
          <p:nvPr/>
        </p:nvSpPr>
        <p:spPr bwMode="auto">
          <a:xfrm>
            <a:off x="5085661" y="4522447"/>
            <a:ext cx="64816" cy="76678"/>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73" name="Oval 72">
            <a:extLst>
              <a:ext uri="{FF2B5EF4-FFF2-40B4-BE49-F238E27FC236}">
                <a16:creationId xmlns:a16="http://schemas.microsoft.com/office/drawing/2014/main" id="{FB303FEC-6C9B-4FC4-A6B2-FC2C021FF6E0}"/>
              </a:ext>
            </a:extLst>
          </p:cNvPr>
          <p:cNvSpPr/>
          <p:nvPr/>
        </p:nvSpPr>
        <p:spPr bwMode="auto">
          <a:xfrm>
            <a:off x="4710007" y="4872353"/>
            <a:ext cx="64816" cy="76678"/>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74" name="Oval 73">
            <a:extLst>
              <a:ext uri="{FF2B5EF4-FFF2-40B4-BE49-F238E27FC236}">
                <a16:creationId xmlns:a16="http://schemas.microsoft.com/office/drawing/2014/main" id="{B8163D12-A7F4-4B68-B7CA-FBFC16EF303B}"/>
              </a:ext>
            </a:extLst>
          </p:cNvPr>
          <p:cNvSpPr/>
          <p:nvPr/>
        </p:nvSpPr>
        <p:spPr bwMode="auto">
          <a:xfrm>
            <a:off x="4759944" y="4374222"/>
            <a:ext cx="64816" cy="76678"/>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75" name="Oval 74">
            <a:extLst>
              <a:ext uri="{FF2B5EF4-FFF2-40B4-BE49-F238E27FC236}">
                <a16:creationId xmlns:a16="http://schemas.microsoft.com/office/drawing/2014/main" id="{0B9EC8BE-E225-48AA-86CE-19C4F876C90A}"/>
              </a:ext>
            </a:extLst>
          </p:cNvPr>
          <p:cNvSpPr/>
          <p:nvPr/>
        </p:nvSpPr>
        <p:spPr bwMode="auto">
          <a:xfrm>
            <a:off x="6794283" y="4979118"/>
            <a:ext cx="64816" cy="76678"/>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76" name="Oval 75">
            <a:extLst>
              <a:ext uri="{FF2B5EF4-FFF2-40B4-BE49-F238E27FC236}">
                <a16:creationId xmlns:a16="http://schemas.microsoft.com/office/drawing/2014/main" id="{A8190131-4F61-4274-A775-2523CCC3DA7B}"/>
              </a:ext>
            </a:extLst>
          </p:cNvPr>
          <p:cNvSpPr/>
          <p:nvPr/>
        </p:nvSpPr>
        <p:spPr bwMode="auto">
          <a:xfrm>
            <a:off x="4900882" y="3539934"/>
            <a:ext cx="64816" cy="76678"/>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77" name="Oval 76">
            <a:extLst>
              <a:ext uri="{FF2B5EF4-FFF2-40B4-BE49-F238E27FC236}">
                <a16:creationId xmlns:a16="http://schemas.microsoft.com/office/drawing/2014/main" id="{4EE3C06C-3AA3-44CA-9536-C8C40E1E4A20}"/>
              </a:ext>
            </a:extLst>
          </p:cNvPr>
          <p:cNvSpPr/>
          <p:nvPr/>
        </p:nvSpPr>
        <p:spPr bwMode="auto">
          <a:xfrm>
            <a:off x="5368497" y="5331189"/>
            <a:ext cx="64816" cy="76678"/>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grpSp>
        <p:nvGrpSpPr>
          <p:cNvPr id="78" name="Group 77">
            <a:extLst>
              <a:ext uri="{FF2B5EF4-FFF2-40B4-BE49-F238E27FC236}">
                <a16:creationId xmlns:a16="http://schemas.microsoft.com/office/drawing/2014/main" id="{2BA6CFCD-1205-4918-B25D-986D1CA3A438}"/>
              </a:ext>
            </a:extLst>
          </p:cNvPr>
          <p:cNvGrpSpPr/>
          <p:nvPr/>
        </p:nvGrpSpPr>
        <p:grpSpPr>
          <a:xfrm>
            <a:off x="7115283" y="3631256"/>
            <a:ext cx="1805514" cy="1231106"/>
            <a:chOff x="9885222" y="1584993"/>
            <a:chExt cx="1805514" cy="1231106"/>
          </a:xfrm>
        </p:grpSpPr>
        <p:sp>
          <p:nvSpPr>
            <p:cNvPr id="79" name="TextBox 78">
              <a:extLst>
                <a:ext uri="{FF2B5EF4-FFF2-40B4-BE49-F238E27FC236}">
                  <a16:creationId xmlns:a16="http://schemas.microsoft.com/office/drawing/2014/main" id="{F13256B0-8B42-4C10-A6C2-1048BA2F99A5}"/>
                </a:ext>
              </a:extLst>
            </p:cNvPr>
            <p:cNvSpPr txBox="1"/>
            <p:nvPr/>
          </p:nvSpPr>
          <p:spPr>
            <a:xfrm>
              <a:off x="10134028" y="1584993"/>
              <a:ext cx="1556708" cy="1231106"/>
            </a:xfrm>
            <a:prstGeom prst="rect">
              <a:avLst/>
            </a:prstGeom>
            <a:noFill/>
          </p:spPr>
          <p:txBody>
            <a:bodyPr wrap="none" lIns="0" tIns="0" rIns="0" bIns="0" rtlCol="0">
              <a:spAutoFit/>
            </a:bodyPr>
            <a:lstStyle/>
            <a:p>
              <a:pPr algn="l"/>
              <a:r>
                <a:rPr lang="en-US" sz="1600" dirty="0"/>
                <a:t>Centroid</a:t>
              </a:r>
            </a:p>
            <a:p>
              <a:pPr algn="l"/>
              <a:endParaRPr lang="en-US" sz="1600" dirty="0"/>
            </a:p>
            <a:p>
              <a:pPr algn="l"/>
              <a:r>
                <a:rPr lang="en-US" sz="1600" dirty="0"/>
                <a:t>Vector</a:t>
              </a:r>
            </a:p>
            <a:p>
              <a:pPr algn="l"/>
              <a:endParaRPr lang="en-US" sz="1600" dirty="0"/>
            </a:p>
            <a:p>
              <a:pPr algn="l"/>
              <a:r>
                <a:rPr lang="en-US" sz="1600" dirty="0"/>
                <a:t>Cluster boundary</a:t>
              </a:r>
            </a:p>
          </p:txBody>
        </p:sp>
        <p:sp>
          <p:nvSpPr>
            <p:cNvPr id="80" name="Oval 79">
              <a:extLst>
                <a:ext uri="{FF2B5EF4-FFF2-40B4-BE49-F238E27FC236}">
                  <a16:creationId xmlns:a16="http://schemas.microsoft.com/office/drawing/2014/main" id="{5487E622-9AE3-4471-BFF1-B7DB331D2D69}"/>
                </a:ext>
              </a:extLst>
            </p:cNvPr>
            <p:cNvSpPr/>
            <p:nvPr/>
          </p:nvSpPr>
          <p:spPr bwMode="auto">
            <a:xfrm>
              <a:off x="9996530" y="1681598"/>
              <a:ext cx="64816" cy="76678"/>
            </a:xfrm>
            <a:prstGeom prst="ellipse">
              <a:avLst/>
            </a:prstGeom>
            <a:solidFill>
              <a:schemeClr val="accent3">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81" name="Oval 80">
              <a:extLst>
                <a:ext uri="{FF2B5EF4-FFF2-40B4-BE49-F238E27FC236}">
                  <a16:creationId xmlns:a16="http://schemas.microsoft.com/office/drawing/2014/main" id="{5A79CD44-1DA1-4F60-A26E-AADCFF13585E}"/>
                </a:ext>
              </a:extLst>
            </p:cNvPr>
            <p:cNvSpPr/>
            <p:nvPr/>
          </p:nvSpPr>
          <p:spPr bwMode="auto">
            <a:xfrm>
              <a:off x="9996530" y="2180032"/>
              <a:ext cx="64816" cy="76678"/>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cxnSp>
          <p:nvCxnSpPr>
            <p:cNvPr id="82" name="Straight Connector 81">
              <a:extLst>
                <a:ext uri="{FF2B5EF4-FFF2-40B4-BE49-F238E27FC236}">
                  <a16:creationId xmlns:a16="http://schemas.microsoft.com/office/drawing/2014/main" id="{8ABADC9B-EE3B-41CB-A3C1-D28B4971FB36}"/>
                </a:ext>
              </a:extLst>
            </p:cNvPr>
            <p:cNvCxnSpPr>
              <a:cxnSpLocks/>
            </p:cNvCxnSpPr>
            <p:nvPr/>
          </p:nvCxnSpPr>
          <p:spPr>
            <a:xfrm flipH="1">
              <a:off x="9885222" y="2696344"/>
              <a:ext cx="176124" cy="0"/>
            </a:xfrm>
            <a:prstGeom prst="line">
              <a:avLst/>
            </a:prstGeom>
            <a:ln>
              <a:solidFill>
                <a:srgbClr val="D83B0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sp>
        <p:nvSpPr>
          <p:cNvPr id="83" name="Oval 82">
            <a:extLst>
              <a:ext uri="{FF2B5EF4-FFF2-40B4-BE49-F238E27FC236}">
                <a16:creationId xmlns:a16="http://schemas.microsoft.com/office/drawing/2014/main" id="{CCFA83F4-1C46-434F-89A6-838AB3CE5EF4}"/>
              </a:ext>
            </a:extLst>
          </p:cNvPr>
          <p:cNvSpPr/>
          <p:nvPr/>
        </p:nvSpPr>
        <p:spPr bwMode="auto">
          <a:xfrm>
            <a:off x="5672943" y="4147762"/>
            <a:ext cx="64816" cy="76678"/>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4" name="TextBox 3">
            <a:extLst>
              <a:ext uri="{FF2B5EF4-FFF2-40B4-BE49-F238E27FC236}">
                <a16:creationId xmlns:a16="http://schemas.microsoft.com/office/drawing/2014/main" id="{E96248F5-6D3F-4F62-B99D-7E1BC588F2FA}"/>
              </a:ext>
            </a:extLst>
          </p:cNvPr>
          <p:cNvSpPr txBox="1"/>
          <p:nvPr/>
        </p:nvSpPr>
        <p:spPr>
          <a:xfrm>
            <a:off x="732654" y="5965631"/>
            <a:ext cx="4607287" cy="369332"/>
          </a:xfrm>
          <a:prstGeom prst="rect">
            <a:avLst/>
          </a:prstGeom>
          <a:noFill/>
        </p:spPr>
        <p:txBody>
          <a:bodyPr wrap="none" rtlCol="0">
            <a:spAutoFit/>
          </a:bodyPr>
          <a:lstStyle/>
          <a:p>
            <a:r>
              <a:rPr lang="en-US" dirty="0">
                <a:solidFill>
                  <a:schemeClr val="accent2">
                    <a:lumMod val="75000"/>
                  </a:schemeClr>
                </a:solidFill>
              </a:rPr>
              <a:t>[https://github.com/facebookresearch/faiss]</a:t>
            </a:r>
          </a:p>
        </p:txBody>
      </p:sp>
    </p:spTree>
    <p:extLst>
      <p:ext uri="{BB962C8B-B14F-4D97-AF65-F5344CB8AC3E}">
        <p14:creationId xmlns:p14="http://schemas.microsoft.com/office/powerpoint/2010/main" val="42447979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7" presetClass="emph" presetSubtype="0" repeatCount="5000" fill="remove" grpId="0" nodeType="clickEffect">
                                  <p:stCondLst>
                                    <p:cond delay="0"/>
                                  </p:stCondLst>
                                  <p:childTnLst>
                                    <p:animClr clrSpc="rgb" dir="cw">
                                      <p:cBhvr override="childStyle">
                                        <p:cTn id="6" dur="500" autoRev="1" fill="remove"/>
                                        <p:tgtEl>
                                          <p:spTgt spid="83"/>
                                        </p:tgtEl>
                                        <p:attrNameLst>
                                          <p:attrName>style.color</p:attrName>
                                        </p:attrNameLst>
                                      </p:cBhvr>
                                      <p:to>
                                        <a:schemeClr val="accent1"/>
                                      </p:to>
                                    </p:animClr>
                                    <p:animClr clrSpc="rgb" dir="cw">
                                      <p:cBhvr>
                                        <p:cTn id="7" dur="500" autoRev="1" fill="remove"/>
                                        <p:tgtEl>
                                          <p:spTgt spid="83"/>
                                        </p:tgtEl>
                                        <p:attrNameLst>
                                          <p:attrName>fillcolor</p:attrName>
                                        </p:attrNameLst>
                                      </p:cBhvr>
                                      <p:to>
                                        <a:schemeClr val="accent1"/>
                                      </p:to>
                                    </p:animClr>
                                    <p:set>
                                      <p:cBhvr>
                                        <p:cTn id="8" dur="500" autoRev="1" fill="remove"/>
                                        <p:tgtEl>
                                          <p:spTgt spid="83"/>
                                        </p:tgtEl>
                                        <p:attrNameLst>
                                          <p:attrName>fill.type</p:attrName>
                                        </p:attrNameLst>
                                      </p:cBhvr>
                                      <p:to>
                                        <p:strVal val="solid"/>
                                      </p:to>
                                    </p:set>
                                    <p:set>
                                      <p:cBhvr>
                                        <p:cTn id="9" dur="500" autoRev="1" fill="remove"/>
                                        <p:tgtEl>
                                          <p:spTgt spid="83"/>
                                        </p:tgtEl>
                                        <p:attrNameLst>
                                          <p:attrName>fill.on</p:attrName>
                                        </p:attrNameLst>
                                      </p:cBhvr>
                                      <p:to>
                                        <p:strVal val="true"/>
                                      </p:to>
                                    </p:set>
                                  </p:childTnLst>
                                </p:cTn>
                              </p:par>
                            </p:childTnLst>
                          </p:cTn>
                        </p:par>
                      </p:childTnLst>
                    </p:cTn>
                  </p:par>
                  <p:par>
                    <p:cTn id="10" fill="hold">
                      <p:stCondLst>
                        <p:cond delay="indefinite"/>
                      </p:stCondLst>
                      <p:childTnLst>
                        <p:par>
                          <p:cTn id="11" fill="hold">
                            <p:stCondLst>
                              <p:cond delay="0"/>
                            </p:stCondLst>
                            <p:childTnLst>
                              <p:par>
                                <p:cTn id="12" presetID="1" presetClass="exit" presetSubtype="0" fill="hold" grpId="0" nodeType="clickEffect">
                                  <p:stCondLst>
                                    <p:cond delay="0"/>
                                  </p:stCondLst>
                                  <p:childTnLst>
                                    <p:set>
                                      <p:cBhvr>
                                        <p:cTn id="13" dur="1" fill="hold">
                                          <p:stCondLst>
                                            <p:cond delay="0"/>
                                          </p:stCondLst>
                                        </p:cTn>
                                        <p:tgtEl>
                                          <p:spTgt spid="12"/>
                                        </p:tgtEl>
                                        <p:attrNameLst>
                                          <p:attrName>style.visibility</p:attrName>
                                        </p:attrNameLst>
                                      </p:cBhvr>
                                      <p:to>
                                        <p:strVal val="hidden"/>
                                      </p:to>
                                    </p:set>
                                  </p:childTnLst>
                                </p:cTn>
                              </p:par>
                            </p:childTnLst>
                          </p:cTn>
                        </p:par>
                      </p:childTnLst>
                    </p:cTn>
                  </p:par>
                  <p:par>
                    <p:cTn id="14" fill="hold">
                      <p:stCondLst>
                        <p:cond delay="indefinite"/>
                      </p:stCondLst>
                      <p:childTnLst>
                        <p:par>
                          <p:cTn id="15" fill="hold">
                            <p:stCondLst>
                              <p:cond delay="0"/>
                            </p:stCondLst>
                            <p:childTnLst>
                              <p:par>
                                <p:cTn id="16" presetID="10" presetClass="exit" presetSubtype="0" fill="hold" nodeType="clickEffect">
                                  <p:stCondLst>
                                    <p:cond delay="0"/>
                                  </p:stCondLst>
                                  <p:childTnLst>
                                    <p:animEffect transition="out" filter="fade">
                                      <p:cBhvr>
                                        <p:cTn id="17" dur="500"/>
                                        <p:tgtEl>
                                          <p:spTgt spid="14"/>
                                        </p:tgtEl>
                                      </p:cBhvr>
                                    </p:animEffect>
                                    <p:set>
                                      <p:cBhvr>
                                        <p:cTn id="18" dur="1" fill="hold">
                                          <p:stCondLst>
                                            <p:cond delay="499"/>
                                          </p:stCondLst>
                                        </p:cTn>
                                        <p:tgtEl>
                                          <p:spTgt spid="14"/>
                                        </p:tgtEl>
                                        <p:attrNameLst>
                                          <p:attrName>style.visibility</p:attrName>
                                        </p:attrNameLst>
                                      </p:cBhvr>
                                      <p:to>
                                        <p:strVal val="hidden"/>
                                      </p:to>
                                    </p:set>
                                  </p:childTnLst>
                                </p:cTn>
                              </p:par>
                              <p:par>
                                <p:cTn id="19" presetID="10" presetClass="exit" presetSubtype="0" fill="hold" nodeType="withEffect">
                                  <p:stCondLst>
                                    <p:cond delay="0"/>
                                  </p:stCondLst>
                                  <p:childTnLst>
                                    <p:animEffect transition="out" filter="fade">
                                      <p:cBhvr>
                                        <p:cTn id="20" dur="500"/>
                                        <p:tgtEl>
                                          <p:spTgt spid="32"/>
                                        </p:tgtEl>
                                      </p:cBhvr>
                                    </p:animEffect>
                                    <p:set>
                                      <p:cBhvr>
                                        <p:cTn id="21" dur="1" fill="hold">
                                          <p:stCondLst>
                                            <p:cond delay="499"/>
                                          </p:stCondLst>
                                        </p:cTn>
                                        <p:tgtEl>
                                          <p:spTgt spid="32"/>
                                        </p:tgtEl>
                                        <p:attrNameLst>
                                          <p:attrName>style.visibility</p:attrName>
                                        </p:attrNameLst>
                                      </p:cBhvr>
                                      <p:to>
                                        <p:strVal val="hidden"/>
                                      </p:to>
                                    </p:set>
                                  </p:childTnLst>
                                </p:cTn>
                              </p:par>
                              <p:par>
                                <p:cTn id="22" presetID="10" presetClass="exit" presetSubtype="0" fill="hold" nodeType="withEffect">
                                  <p:stCondLst>
                                    <p:cond delay="0"/>
                                  </p:stCondLst>
                                  <p:childTnLst>
                                    <p:animEffect transition="out" filter="fade">
                                      <p:cBhvr>
                                        <p:cTn id="23" dur="500"/>
                                        <p:tgtEl>
                                          <p:spTgt spid="31"/>
                                        </p:tgtEl>
                                      </p:cBhvr>
                                    </p:animEffect>
                                    <p:set>
                                      <p:cBhvr>
                                        <p:cTn id="24" dur="1" fill="hold">
                                          <p:stCondLst>
                                            <p:cond delay="499"/>
                                          </p:stCondLst>
                                        </p:cTn>
                                        <p:tgtEl>
                                          <p:spTgt spid="3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83"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95658-3BA1-4874-AB1C-8C5098E7DD8E}"/>
              </a:ext>
            </a:extLst>
          </p:cNvPr>
          <p:cNvSpPr>
            <a:spLocks noGrp="1"/>
          </p:cNvSpPr>
          <p:nvPr>
            <p:ph type="title"/>
          </p:nvPr>
        </p:nvSpPr>
        <p:spPr>
          <a:xfrm>
            <a:off x="482599" y="564070"/>
            <a:ext cx="11161713" cy="721805"/>
          </a:xfrm>
        </p:spPr>
        <p:txBody>
          <a:bodyPr/>
          <a:lstStyle/>
          <a:p>
            <a:r>
              <a:rPr lang="en-US" sz="4400" dirty="0"/>
              <a:t>Track 1: Baseline </a:t>
            </a:r>
            <a:r>
              <a:rPr lang="en-US" sz="4400" dirty="0">
                <a:hlinkClick r:id="rId3"/>
              </a:rPr>
              <a:t>FAISS</a:t>
            </a:r>
            <a:r>
              <a:rPr lang="en-US" sz="4400" dirty="0"/>
              <a:t> on CPU</a:t>
            </a:r>
          </a:p>
        </p:txBody>
      </p:sp>
      <p:pic>
        <p:nvPicPr>
          <p:cNvPr id="1026" name="Picture 2">
            <a:extLst>
              <a:ext uri="{FF2B5EF4-FFF2-40B4-BE49-F238E27FC236}">
                <a16:creationId xmlns:a16="http://schemas.microsoft.com/office/drawing/2014/main" id="{CE67D804-4ADA-4FC4-93DD-6E8D018DC2B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0391" y="2339108"/>
            <a:ext cx="4816419" cy="3428153"/>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C28B549B-C80A-461D-A10C-DC9C41A2AAF1}"/>
              </a:ext>
            </a:extLst>
          </p:cNvPr>
          <p:cNvSpPr txBox="1"/>
          <p:nvPr/>
        </p:nvSpPr>
        <p:spPr>
          <a:xfrm rot="16200000">
            <a:off x="-263245" y="3724822"/>
            <a:ext cx="1765996" cy="369332"/>
          </a:xfrm>
          <a:prstGeom prst="rect">
            <a:avLst/>
          </a:prstGeom>
          <a:solidFill>
            <a:schemeClr val="bg1"/>
          </a:solidFill>
        </p:spPr>
        <p:txBody>
          <a:bodyPr wrap="none" rtlCol="0">
            <a:spAutoFit/>
          </a:bodyPr>
          <a:lstStyle/>
          <a:p>
            <a:r>
              <a:rPr lang="en-US" dirty="0"/>
              <a:t>Queries/second</a:t>
            </a:r>
          </a:p>
        </p:txBody>
      </p:sp>
      <p:sp>
        <p:nvSpPr>
          <p:cNvPr id="8" name="TextBox 7">
            <a:extLst>
              <a:ext uri="{FF2B5EF4-FFF2-40B4-BE49-F238E27FC236}">
                <a16:creationId xmlns:a16="http://schemas.microsoft.com/office/drawing/2014/main" id="{4BF97DFD-02D4-47BC-9F4B-53413ED0AB72}"/>
              </a:ext>
            </a:extLst>
          </p:cNvPr>
          <p:cNvSpPr txBox="1"/>
          <p:nvPr/>
        </p:nvSpPr>
        <p:spPr>
          <a:xfrm>
            <a:off x="5301165" y="5021695"/>
            <a:ext cx="2079241" cy="1200329"/>
          </a:xfrm>
          <a:prstGeom prst="rect">
            <a:avLst/>
          </a:prstGeom>
          <a:solidFill>
            <a:schemeClr val="bg1"/>
          </a:solidFill>
        </p:spPr>
        <p:txBody>
          <a:bodyPr wrap="square" rtlCol="0">
            <a:spAutoFit/>
          </a:bodyPr>
          <a:lstStyle/>
          <a:p>
            <a:r>
              <a:rPr lang="en-US" dirty="0"/>
              <a:t>Recall asymptote due to irreversible loss of precision from compression </a:t>
            </a:r>
          </a:p>
        </p:txBody>
      </p:sp>
      <p:sp>
        <p:nvSpPr>
          <p:cNvPr id="13" name="TextBox 12">
            <a:extLst>
              <a:ext uri="{FF2B5EF4-FFF2-40B4-BE49-F238E27FC236}">
                <a16:creationId xmlns:a16="http://schemas.microsoft.com/office/drawing/2014/main" id="{21A229BC-7577-4FE7-88A5-0FA63441B793}"/>
              </a:ext>
            </a:extLst>
          </p:cNvPr>
          <p:cNvSpPr txBox="1"/>
          <p:nvPr/>
        </p:nvSpPr>
        <p:spPr>
          <a:xfrm>
            <a:off x="1142538" y="1533444"/>
            <a:ext cx="3611636" cy="707886"/>
          </a:xfrm>
          <a:prstGeom prst="rect">
            <a:avLst/>
          </a:prstGeom>
          <a:noFill/>
        </p:spPr>
        <p:txBody>
          <a:bodyPr wrap="square">
            <a:spAutoFit/>
          </a:bodyPr>
          <a:lstStyle/>
          <a:p>
            <a:pPr algn="ctr"/>
            <a:r>
              <a:rPr lang="en-US" sz="2000" dirty="0"/>
              <a:t>Machine: Azure F32sv2 </a:t>
            </a:r>
          </a:p>
          <a:p>
            <a:pPr algn="ctr"/>
            <a:r>
              <a:rPr lang="en-US" sz="2000" dirty="0"/>
              <a:t>32 vCPUs, 64GB RAM</a:t>
            </a:r>
          </a:p>
        </p:txBody>
      </p:sp>
      <p:sp>
        <p:nvSpPr>
          <p:cNvPr id="11" name="TextBox 10">
            <a:extLst>
              <a:ext uri="{FF2B5EF4-FFF2-40B4-BE49-F238E27FC236}">
                <a16:creationId xmlns:a16="http://schemas.microsoft.com/office/drawing/2014/main" id="{490A6D0F-1BFE-4F7E-8EA1-8AA210948294}"/>
              </a:ext>
            </a:extLst>
          </p:cNvPr>
          <p:cNvSpPr txBox="1"/>
          <p:nvPr/>
        </p:nvSpPr>
        <p:spPr>
          <a:xfrm>
            <a:off x="1142538" y="5621860"/>
            <a:ext cx="2640275" cy="369332"/>
          </a:xfrm>
          <a:prstGeom prst="rect">
            <a:avLst/>
          </a:prstGeom>
          <a:solidFill>
            <a:schemeClr val="bg1"/>
          </a:solidFill>
        </p:spPr>
        <p:txBody>
          <a:bodyPr wrap="none" rtlCol="0">
            <a:spAutoFit/>
          </a:bodyPr>
          <a:lstStyle/>
          <a:p>
            <a:r>
              <a:rPr lang="en-US" dirty="0"/>
              <a:t>Recall@10 on bigann-1B</a:t>
            </a:r>
          </a:p>
        </p:txBody>
      </p:sp>
      <p:cxnSp>
        <p:nvCxnSpPr>
          <p:cNvPr id="7" name="Straight Arrow Connector 6">
            <a:extLst>
              <a:ext uri="{FF2B5EF4-FFF2-40B4-BE49-F238E27FC236}">
                <a16:creationId xmlns:a16="http://schemas.microsoft.com/office/drawing/2014/main" id="{33F743EC-BFA6-4910-BABF-8DE87F05D466}"/>
              </a:ext>
            </a:extLst>
          </p:cNvPr>
          <p:cNvCxnSpPr>
            <a:cxnSpLocks/>
          </p:cNvCxnSpPr>
          <p:nvPr/>
        </p:nvCxnSpPr>
        <p:spPr>
          <a:xfrm flipH="1" flipV="1">
            <a:off x="3700511" y="5374292"/>
            <a:ext cx="1600654" cy="30367"/>
          </a:xfrm>
          <a:prstGeom prst="straightConnector1">
            <a:avLst/>
          </a:prstGeom>
          <a:ln w="22225">
            <a:solidFill>
              <a:srgbClr val="92D050"/>
            </a:solidFill>
            <a:tailEnd type="triangle"/>
          </a:ln>
        </p:spPr>
        <p:style>
          <a:lnRef idx="1">
            <a:schemeClr val="accent1"/>
          </a:lnRef>
          <a:fillRef idx="0">
            <a:schemeClr val="accent1"/>
          </a:fillRef>
          <a:effectRef idx="0">
            <a:schemeClr val="accent1"/>
          </a:effectRef>
          <a:fontRef idx="minor">
            <a:schemeClr val="tx1"/>
          </a:fontRef>
        </p:style>
      </p:cxnSp>
      <p:graphicFrame>
        <p:nvGraphicFramePr>
          <p:cNvPr id="9" name="Table 9">
            <a:extLst>
              <a:ext uri="{FF2B5EF4-FFF2-40B4-BE49-F238E27FC236}">
                <a16:creationId xmlns:a16="http://schemas.microsoft.com/office/drawing/2014/main" id="{AFD8047A-5A14-4F54-A9DF-348BAD2946FD}"/>
              </a:ext>
            </a:extLst>
          </p:cNvPr>
          <p:cNvGraphicFramePr>
            <a:graphicFrameLocks noGrp="1"/>
          </p:cNvGraphicFramePr>
          <p:nvPr>
            <p:ph idx="1"/>
            <p:extLst>
              <p:ext uri="{D42A27DB-BD31-4B8C-83A1-F6EECF244321}">
                <p14:modId xmlns:p14="http://schemas.microsoft.com/office/powerpoint/2010/main" val="890815276"/>
              </p:ext>
            </p:extLst>
          </p:nvPr>
        </p:nvGraphicFramePr>
        <p:xfrm>
          <a:off x="7567546" y="1814346"/>
          <a:ext cx="3481916" cy="4176846"/>
        </p:xfrm>
        <a:graphic>
          <a:graphicData uri="http://schemas.openxmlformats.org/drawingml/2006/table">
            <a:tbl>
              <a:tblPr firstRow="1" bandRow="1">
                <a:tableStyleId>{5C22544A-7EE6-4342-B048-85BDC9FD1C3A}</a:tableStyleId>
              </a:tblPr>
              <a:tblGrid>
                <a:gridCol w="1740958">
                  <a:extLst>
                    <a:ext uri="{9D8B030D-6E8A-4147-A177-3AD203B41FA5}">
                      <a16:colId xmlns:a16="http://schemas.microsoft.com/office/drawing/2014/main" val="3044915055"/>
                    </a:ext>
                  </a:extLst>
                </a:gridCol>
                <a:gridCol w="1740958">
                  <a:extLst>
                    <a:ext uri="{9D8B030D-6E8A-4147-A177-3AD203B41FA5}">
                      <a16:colId xmlns:a16="http://schemas.microsoft.com/office/drawing/2014/main" val="442807475"/>
                    </a:ext>
                  </a:extLst>
                </a:gridCol>
              </a:tblGrid>
              <a:tr h="589461">
                <a:tc>
                  <a:txBody>
                    <a:bodyPr/>
                    <a:lstStyle/>
                    <a:p>
                      <a:r>
                        <a:rPr lang="en-US" dirty="0"/>
                        <a:t>Dataset</a:t>
                      </a:r>
                    </a:p>
                  </a:txBody>
                  <a:tcPr/>
                </a:tc>
                <a:tc>
                  <a:txBody>
                    <a:bodyPr/>
                    <a:lstStyle/>
                    <a:p>
                      <a:r>
                        <a:rPr lang="en-US" dirty="0"/>
                        <a:t>Recall @10/AP for &gt;10K QPS</a:t>
                      </a:r>
                    </a:p>
                  </a:txBody>
                  <a:tcPr/>
                </a:tc>
                <a:extLst>
                  <a:ext uri="{0D108BD9-81ED-4DB2-BD59-A6C34878D82A}">
                    <a16:rowId xmlns:a16="http://schemas.microsoft.com/office/drawing/2014/main" val="3703545815"/>
                  </a:ext>
                </a:extLst>
              </a:tr>
              <a:tr h="589461">
                <a:tc>
                  <a:txBody>
                    <a:bodyPr/>
                    <a:lstStyle/>
                    <a:p>
                      <a:r>
                        <a:rPr lang="en-US" dirty="0"/>
                        <a:t>bigann-1B</a:t>
                      </a:r>
                    </a:p>
                  </a:txBody>
                  <a:tcPr/>
                </a:tc>
                <a:tc>
                  <a:txBody>
                    <a:bodyPr/>
                    <a:lstStyle/>
                    <a:p>
                      <a:r>
                        <a:rPr lang="en-US" dirty="0"/>
                        <a:t>0.634510</a:t>
                      </a:r>
                    </a:p>
                  </a:txBody>
                  <a:tcPr/>
                </a:tc>
                <a:extLst>
                  <a:ext uri="{0D108BD9-81ED-4DB2-BD59-A6C34878D82A}">
                    <a16:rowId xmlns:a16="http://schemas.microsoft.com/office/drawing/2014/main" val="2049336841"/>
                  </a:ext>
                </a:extLst>
              </a:tr>
              <a:tr h="589461">
                <a:tc>
                  <a:txBody>
                    <a:bodyPr/>
                    <a:lstStyle/>
                    <a:p>
                      <a:r>
                        <a:rPr lang="en-US" dirty="0"/>
                        <a:t>deep-1B</a:t>
                      </a:r>
                    </a:p>
                  </a:txBody>
                  <a:tcPr/>
                </a:tc>
                <a:tc>
                  <a:txBody>
                    <a:bodyPr/>
                    <a:lstStyle/>
                    <a:p>
                      <a:r>
                        <a:rPr lang="en-US" dirty="0"/>
                        <a:t>0.650280</a:t>
                      </a:r>
                    </a:p>
                  </a:txBody>
                  <a:tcPr/>
                </a:tc>
                <a:extLst>
                  <a:ext uri="{0D108BD9-81ED-4DB2-BD59-A6C34878D82A}">
                    <a16:rowId xmlns:a16="http://schemas.microsoft.com/office/drawing/2014/main" val="1689914826"/>
                  </a:ext>
                </a:extLst>
              </a:tr>
              <a:tr h="589461">
                <a:tc>
                  <a:txBody>
                    <a:bodyPr/>
                    <a:lstStyle/>
                    <a:p>
                      <a:r>
                        <a:rPr lang="en-US" dirty="0"/>
                        <a:t>msspacev-1B</a:t>
                      </a:r>
                    </a:p>
                  </a:txBody>
                  <a:tcPr/>
                </a:tc>
                <a:tc>
                  <a:txBody>
                    <a:bodyPr/>
                    <a:lstStyle/>
                    <a:p>
                      <a:r>
                        <a:rPr lang="en-US" dirty="0"/>
                        <a:t>0.728861</a:t>
                      </a:r>
                    </a:p>
                  </a:txBody>
                  <a:tcPr/>
                </a:tc>
                <a:extLst>
                  <a:ext uri="{0D108BD9-81ED-4DB2-BD59-A6C34878D82A}">
                    <a16:rowId xmlns:a16="http://schemas.microsoft.com/office/drawing/2014/main" val="2769074276"/>
                  </a:ext>
                </a:extLst>
              </a:tr>
              <a:tr h="589461">
                <a:tc>
                  <a:txBody>
                    <a:bodyPr/>
                    <a:lstStyle/>
                    <a:p>
                      <a:r>
                        <a:rPr lang="en-US" dirty="0"/>
                        <a:t>msturing-1B</a:t>
                      </a:r>
                    </a:p>
                  </a:txBody>
                  <a:tcPr/>
                </a:tc>
                <a:tc>
                  <a:txBody>
                    <a:bodyPr/>
                    <a:lstStyle/>
                    <a:p>
                      <a:r>
                        <a:rPr lang="en-US" dirty="0"/>
                        <a:t>0.703611</a:t>
                      </a:r>
                    </a:p>
                  </a:txBody>
                  <a:tcPr/>
                </a:tc>
                <a:extLst>
                  <a:ext uri="{0D108BD9-81ED-4DB2-BD59-A6C34878D82A}">
                    <a16:rowId xmlns:a16="http://schemas.microsoft.com/office/drawing/2014/main" val="489159806"/>
                  </a:ext>
                </a:extLst>
              </a:tr>
              <a:tr h="589461">
                <a:tc>
                  <a:txBody>
                    <a:bodyPr/>
                    <a:lstStyle/>
                    <a:p>
                      <a:r>
                        <a:rPr lang="en-US" dirty="0"/>
                        <a:t>ssnpp-1B</a:t>
                      </a:r>
                    </a:p>
                  </a:txBody>
                  <a:tcPr/>
                </a:tc>
                <a:tc>
                  <a:txBody>
                    <a:bodyPr/>
                    <a:lstStyle/>
                    <a:p>
                      <a:r>
                        <a:rPr lang="en-US" dirty="0"/>
                        <a:t>0.753780</a:t>
                      </a:r>
                    </a:p>
                  </a:txBody>
                  <a:tcPr/>
                </a:tc>
                <a:extLst>
                  <a:ext uri="{0D108BD9-81ED-4DB2-BD59-A6C34878D82A}">
                    <a16:rowId xmlns:a16="http://schemas.microsoft.com/office/drawing/2014/main" val="1326456868"/>
                  </a:ext>
                </a:extLst>
              </a:tr>
              <a:tr h="589461">
                <a:tc>
                  <a:txBody>
                    <a:bodyPr/>
                    <a:lstStyle/>
                    <a:p>
                      <a:r>
                        <a:rPr lang="en-US" dirty="0"/>
                        <a:t>text2image-1B</a:t>
                      </a:r>
                    </a:p>
                  </a:txBody>
                  <a:tcPr/>
                </a:tc>
                <a:tc>
                  <a:txBody>
                    <a:bodyPr/>
                    <a:lstStyle/>
                    <a:p>
                      <a:r>
                        <a:rPr lang="en-US" dirty="0"/>
                        <a:t>0.069275</a:t>
                      </a:r>
                    </a:p>
                  </a:txBody>
                  <a:tcPr/>
                </a:tc>
                <a:extLst>
                  <a:ext uri="{0D108BD9-81ED-4DB2-BD59-A6C34878D82A}">
                    <a16:rowId xmlns:a16="http://schemas.microsoft.com/office/drawing/2014/main" val="1560616081"/>
                  </a:ext>
                </a:extLst>
              </a:tr>
            </a:tbl>
          </a:graphicData>
        </a:graphic>
      </p:graphicFrame>
      <p:cxnSp>
        <p:nvCxnSpPr>
          <p:cNvPr id="84" name="Straight Arrow Connector 83">
            <a:extLst>
              <a:ext uri="{FF2B5EF4-FFF2-40B4-BE49-F238E27FC236}">
                <a16:creationId xmlns:a16="http://schemas.microsoft.com/office/drawing/2014/main" id="{466A1808-CB4B-4E9A-A914-CC90184D818E}"/>
              </a:ext>
            </a:extLst>
          </p:cNvPr>
          <p:cNvCxnSpPr>
            <a:cxnSpLocks/>
          </p:cNvCxnSpPr>
          <p:nvPr/>
        </p:nvCxnSpPr>
        <p:spPr>
          <a:xfrm flipH="1">
            <a:off x="3562351" y="2821151"/>
            <a:ext cx="5815012" cy="2070643"/>
          </a:xfrm>
          <a:prstGeom prst="straightConnector1">
            <a:avLst/>
          </a:prstGeom>
          <a:ln w="22225">
            <a:solidFill>
              <a:schemeClr val="accent2">
                <a:lumMod val="75000"/>
              </a:schemeClr>
            </a:solidFill>
            <a:headEnd type="stealth" w="lg" len="lg"/>
            <a:tailEnd type="none"/>
          </a:ln>
        </p:spPr>
        <p:style>
          <a:lnRef idx="1">
            <a:schemeClr val="accent1"/>
          </a:lnRef>
          <a:fillRef idx="0">
            <a:schemeClr val="accent1"/>
          </a:fillRef>
          <a:effectRef idx="0">
            <a:schemeClr val="accent1"/>
          </a:effectRef>
          <a:fontRef idx="minor">
            <a:schemeClr val="tx1"/>
          </a:fontRef>
        </p:style>
      </p:cxnSp>
      <p:sp>
        <p:nvSpPr>
          <p:cNvPr id="88" name="Oval 87">
            <a:extLst>
              <a:ext uri="{FF2B5EF4-FFF2-40B4-BE49-F238E27FC236}">
                <a16:creationId xmlns:a16="http://schemas.microsoft.com/office/drawing/2014/main" id="{B3196FF0-1AF2-41AE-96E3-101E69601D1B}"/>
              </a:ext>
            </a:extLst>
          </p:cNvPr>
          <p:cNvSpPr/>
          <p:nvPr/>
        </p:nvSpPr>
        <p:spPr>
          <a:xfrm>
            <a:off x="9243011" y="5323322"/>
            <a:ext cx="1403634" cy="535827"/>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764088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4"/>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8"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95658-3BA1-4874-AB1C-8C5098E7DD8E}"/>
              </a:ext>
            </a:extLst>
          </p:cNvPr>
          <p:cNvSpPr>
            <a:spLocks noGrp="1"/>
          </p:cNvSpPr>
          <p:nvPr>
            <p:ph type="title"/>
          </p:nvPr>
        </p:nvSpPr>
        <p:spPr>
          <a:xfrm>
            <a:off x="482599" y="564070"/>
            <a:ext cx="11161713" cy="721805"/>
          </a:xfrm>
        </p:spPr>
        <p:txBody>
          <a:bodyPr/>
          <a:lstStyle/>
          <a:p>
            <a:r>
              <a:rPr lang="en-US" sz="3600" dirty="0"/>
              <a:t>Track 2: Limited memory + inexpensive SSD</a:t>
            </a:r>
          </a:p>
        </p:txBody>
      </p:sp>
      <p:sp>
        <p:nvSpPr>
          <p:cNvPr id="3" name="Content Placeholder 2">
            <a:extLst>
              <a:ext uri="{FF2B5EF4-FFF2-40B4-BE49-F238E27FC236}">
                <a16:creationId xmlns:a16="http://schemas.microsoft.com/office/drawing/2014/main" id="{FA7A0FFA-326E-4DA9-A7D1-37153C000E21}"/>
              </a:ext>
            </a:extLst>
          </p:cNvPr>
          <p:cNvSpPr>
            <a:spLocks noGrp="1"/>
          </p:cNvSpPr>
          <p:nvPr>
            <p:ph idx="1"/>
          </p:nvPr>
        </p:nvSpPr>
        <p:spPr>
          <a:xfrm>
            <a:off x="482600" y="1500188"/>
            <a:ext cx="9123363" cy="4551160"/>
          </a:xfrm>
        </p:spPr>
        <p:txBody>
          <a:bodyPr>
            <a:normAutofit fontScale="92500" lnSpcReduction="10000"/>
          </a:bodyPr>
          <a:lstStyle/>
          <a:p>
            <a:pPr marL="342900" indent="-342900">
              <a:buFont typeface="Arial" panose="020B0604020202020204" pitchFamily="34" charset="0"/>
              <a:buChar char="•"/>
            </a:pPr>
            <a:r>
              <a:rPr lang="en-US" dirty="0"/>
              <a:t>Limit DRAM to 64GB </a:t>
            </a:r>
            <a:r>
              <a:rPr lang="en-US" b="1" dirty="0">
                <a:solidFill>
                  <a:schemeClr val="accent2">
                    <a:lumMod val="75000"/>
                  </a:schemeClr>
                </a:solidFill>
              </a:rPr>
              <a:t>+ </a:t>
            </a:r>
            <a:r>
              <a:rPr lang="en-US" sz="2400" dirty="0">
                <a:solidFill>
                  <a:schemeClr val="accent2">
                    <a:lumMod val="75000"/>
                  </a:schemeClr>
                </a:solidFill>
              </a:rPr>
              <a:t>1TB Solid State-Drive</a:t>
            </a:r>
            <a:endParaRPr lang="en-US" dirty="0">
              <a:solidFill>
                <a:schemeClr val="accent2">
                  <a:lumMod val="75000"/>
                </a:schemeClr>
              </a:solidFill>
            </a:endParaRPr>
          </a:p>
          <a:p>
            <a:pPr marL="1028700" lvl="1" indent="-342900"/>
            <a:r>
              <a:rPr lang="en-US" dirty="0"/>
              <a:t>Azure L8sv2 with 8 vCPUs, 64GB RAM, local </a:t>
            </a:r>
            <a:r>
              <a:rPr lang="en-US" dirty="0" err="1"/>
              <a:t>NVMe</a:t>
            </a:r>
            <a:r>
              <a:rPr lang="en-US" dirty="0"/>
              <a:t> SSD</a:t>
            </a:r>
          </a:p>
          <a:p>
            <a:endParaRPr lang="en-US" dirty="0"/>
          </a:p>
          <a:p>
            <a:pPr marL="342900" indent="-342900">
              <a:buFont typeface="Arial" panose="020B0604020202020204" pitchFamily="34" charset="0"/>
              <a:buChar char="•"/>
            </a:pPr>
            <a:r>
              <a:rPr lang="en-US" dirty="0"/>
              <a:t>Considerations:</a:t>
            </a:r>
          </a:p>
          <a:p>
            <a:pPr marL="1028700" lvl="1" indent="-342900"/>
            <a:r>
              <a:rPr lang="en-US" sz="2000" dirty="0"/>
              <a:t>Can store small amount of data in-memory</a:t>
            </a:r>
          </a:p>
          <a:p>
            <a:pPr marL="1028700" lvl="1" indent="-342900"/>
            <a:r>
              <a:rPr lang="en-US" sz="2000" dirty="0"/>
              <a:t>Can store index and full-precision data on SSD, but index should be searchable with small number of I/</a:t>
            </a:r>
            <a:r>
              <a:rPr lang="en-US" sz="2000" dirty="0" err="1"/>
              <a:t>Os</a:t>
            </a:r>
            <a:r>
              <a:rPr lang="en-US" sz="2000" dirty="0"/>
              <a:t> per query.</a:t>
            </a:r>
          </a:p>
          <a:p>
            <a:pPr marL="1028700" lvl="1" indent="-342900"/>
            <a:endParaRPr lang="en-US" dirty="0"/>
          </a:p>
          <a:p>
            <a:pPr marL="342900" indent="-342900">
              <a:buFont typeface="Arial" panose="020B0604020202020204" pitchFamily="34" charset="0"/>
              <a:buChar char="•"/>
            </a:pPr>
            <a:r>
              <a:rPr lang="en-US" dirty="0"/>
              <a:t>Index construction limited to 128GB DRAM and 4 days</a:t>
            </a:r>
          </a:p>
          <a:p>
            <a:pPr marL="1028700" lvl="1" indent="-342900"/>
            <a:r>
              <a:rPr lang="en-US" dirty="0"/>
              <a:t>Machine: Azure F64sv2 with 64 vCPUs, 128GB RAM + 4TB disk space.</a:t>
            </a:r>
          </a:p>
          <a:p>
            <a:pPr marL="342900" indent="-342900"/>
            <a:endParaRPr lang="en-US" dirty="0"/>
          </a:p>
          <a:p>
            <a:pPr marL="342900" indent="-342900">
              <a:buFont typeface="Arial" panose="020B0604020202020204" pitchFamily="34" charset="0"/>
              <a:buChar char="•"/>
            </a:pPr>
            <a:r>
              <a:rPr lang="en-US" dirty="0"/>
              <a:t>Metrics: recall@10 for the setting with &gt;1500 Queries/sec on 8 vCPUs</a:t>
            </a:r>
          </a:p>
          <a:p>
            <a:endParaRPr lang="en-US" sz="1800" dirty="0"/>
          </a:p>
          <a:p>
            <a:pPr marL="1028700" lvl="1" indent="-342900"/>
            <a:endParaRPr lang="en-US" sz="1600" dirty="0"/>
          </a:p>
        </p:txBody>
      </p:sp>
    </p:spTree>
    <p:extLst>
      <p:ext uri="{BB962C8B-B14F-4D97-AF65-F5344CB8AC3E}">
        <p14:creationId xmlns:p14="http://schemas.microsoft.com/office/powerpoint/2010/main" val="19822862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15.5|6.4|5.8|4.6|14.5|17.2"/>
</p:tagLst>
</file>

<file path=ppt/tags/tag2.xml><?xml version="1.0" encoding="utf-8"?>
<p:tagLst xmlns:a="http://schemas.openxmlformats.org/drawingml/2006/main" xmlns:r="http://schemas.openxmlformats.org/officeDocument/2006/relationships" xmlns:p="http://schemas.openxmlformats.org/presentationml/2006/main">
  <p:tag name="TIMING" val="|27.7"/>
</p:tagLst>
</file>

<file path=ppt/tags/tag3.xml><?xml version="1.0" encoding="utf-8"?>
<p:tagLst xmlns:a="http://schemas.openxmlformats.org/drawingml/2006/main" xmlns:r="http://schemas.openxmlformats.org/officeDocument/2006/relationships" xmlns:p="http://schemas.openxmlformats.org/presentationml/2006/main">
  <p:tag name="TIMING" val="|34.8|52.7"/>
</p:tagLst>
</file>

<file path=ppt/theme/theme1.xml><?xml version="1.0" encoding="utf-8"?>
<a:theme xmlns:a="http://schemas.openxmlformats.org/drawingml/2006/main" name="LevelVTI">
  <a:themeElements>
    <a:clrScheme name="Custom 88">
      <a:dk1>
        <a:sysClr val="windowText" lastClr="000000"/>
      </a:dk1>
      <a:lt1>
        <a:sysClr val="window" lastClr="FFFFFF"/>
      </a:lt1>
      <a:dk2>
        <a:srgbClr val="182230"/>
      </a:dk2>
      <a:lt2>
        <a:srgbClr val="F2F2F2"/>
      </a:lt2>
      <a:accent1>
        <a:srgbClr val="00BAC8"/>
      </a:accent1>
      <a:accent2>
        <a:srgbClr val="794DFF"/>
      </a:accent2>
      <a:accent3>
        <a:srgbClr val="00D17D"/>
      </a:accent3>
      <a:accent4>
        <a:srgbClr val="E69500"/>
      </a:accent4>
      <a:accent5>
        <a:srgbClr val="FE5D21"/>
      </a:accent5>
      <a:accent6>
        <a:srgbClr val="939393"/>
      </a:accent6>
      <a:hlink>
        <a:srgbClr val="3E8FF1"/>
      </a:hlink>
      <a:folHlink>
        <a:srgbClr val="939393"/>
      </a:folHlink>
    </a:clrScheme>
    <a:fontScheme name="Seaford">
      <a:majorFont>
        <a:latin typeface="Seaford"/>
        <a:ea typeface=""/>
        <a:cs typeface=""/>
      </a:majorFont>
      <a:minorFont>
        <a:latin typeface="Seafor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evelVTI" id="{64F43929-0387-4D33-907F-72B939BCAF99}" vid="{D804DF84-3298-4A39-BA0E-21F83D68BC2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72f988bf-86f1-41af-91ab-2d7cd011db47}" enabled="0" method="" siteId="{72f988bf-86f1-41af-91ab-2d7cd011db47}" removed="1"/>
</clbl:labelList>
</file>

<file path=docProps/app.xml><?xml version="1.0" encoding="utf-8"?>
<Properties xmlns="http://schemas.openxmlformats.org/officeDocument/2006/extended-properties" xmlns:vt="http://schemas.openxmlformats.org/officeDocument/2006/docPropsVTypes">
  <TotalTime>2033</TotalTime>
  <Words>3840</Words>
  <Application>Microsoft Office PowerPoint</Application>
  <PresentationFormat>Widescreen</PresentationFormat>
  <Paragraphs>324</Paragraphs>
  <Slides>14</Slides>
  <Notes>13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Arial</vt:lpstr>
      <vt:lpstr>Calibri</vt:lpstr>
      <vt:lpstr>Consolas</vt:lpstr>
      <vt:lpstr>Helvetica Neue</vt:lpstr>
      <vt:lpstr>Seaford</vt:lpstr>
      <vt:lpstr>Segoe UI</vt:lpstr>
      <vt:lpstr>Wingdings</vt:lpstr>
      <vt:lpstr>LevelVTI</vt:lpstr>
      <vt:lpstr>Harsha Simhadri* (Organizer for Track T1/T2),  George Williams§ (Organizer for Track T3),  Martin Aumüller¤, Matthijs Douze†, Ravishankar Krishnaswamy *+, Artem Babenko‡, Dmitry Baranchuk‡, Qi Chen*, Lucas Hosseini†, Gopal Srinivasa*, Suhas Jayaram Subramanya#, Jingdong Wang^  *Microsoft Research, §GSI Technology, ¤IT University of Copenhagen, †Facebook AI Research, ‡Yandex Labs, #Carnegie Mellon University, +IIT Madras, ^Baidu</vt:lpstr>
      <vt:lpstr>ANNS: Problem and Importance</vt:lpstr>
      <vt:lpstr>Long history of work.. In academia and industry</vt:lpstr>
      <vt:lpstr>Competition: What and why?</vt:lpstr>
      <vt:lpstr>Six Billion-scale Datasets from INRIA/IRISA, Facebook, Microsoft, Yandex</vt:lpstr>
      <vt:lpstr>Track 1: Standard hardware w/limited DRAM </vt:lpstr>
      <vt:lpstr>Track 1: Baseline FAISS on CPU</vt:lpstr>
      <vt:lpstr>Track 1: Baseline FAISS on CPU</vt:lpstr>
      <vt:lpstr>Track 2: Limited memory + inexpensive SSD</vt:lpstr>
      <vt:lpstr>Track 2: Baseline: DiskANN [https://github.com/microsoft/DiskANN/]</vt:lpstr>
      <vt:lpstr>Illustration: DiskANN graph construction</vt:lpstr>
      <vt:lpstr>Track 2: Baseline DiskANN</vt:lpstr>
      <vt:lpstr>Track 3: Any hardware. Baseline FAISS on V100 GPU</vt:lpstr>
      <vt:lpstr>Session Overview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Harsha Simhadri* (Organizer for Track T1/T2),  George Williams§ (Organizer for Track T3),  Martin Aumüller¤, Matthijs Douze†, Ravishankar Krishnaswamy *+, Artem Babenko‡, Dmitry Baranchuk‡, Qi Chen*, Lucas Hosseini†, Gopal Srinivasa*, Suhas Jayaram Subramanya#, Jingdong Wang^  *Microsoft Research, §GSI Technology, ¤IT University of Copenhagen, †Facebook AI Research, ‡Yandex Labs, #Carnegie Mellon University, +IIT Madras, ^Baidu</dc:title>
  <dc:creator>Harsha Vardhan Simhadri</dc:creator>
  <cp:lastModifiedBy>Harsha Vardhan Simhadri</cp:lastModifiedBy>
  <cp:revision>16</cp:revision>
  <dcterms:created xsi:type="dcterms:W3CDTF">2021-10-31T03:50:08Z</dcterms:created>
  <dcterms:modified xsi:type="dcterms:W3CDTF">2021-11-02T08:52:31Z</dcterms:modified>
</cp:coreProperties>
</file>